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582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C6D6B6-D8DE-4228-846F-13064A205127}" type="datetimeFigureOut">
              <a:rPr lang="en-US" smtClean="0"/>
              <a:pPr/>
              <a:t>3/23/2019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0F8B64-AFBD-469F-8D83-AC68B12F05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ECA84C-5651-4696-9A6F-09BCD5821B7A}" type="datetimeFigureOut">
              <a:rPr lang="en-US" smtClean="0"/>
              <a:pPr/>
              <a:t>3/23/2019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F7CB6-08E0-4086-B995-62CBB0A8AE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7CB6-08E0-4086-B995-62CBB0A8AE2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5983EC-1BF2-4CAE-ACBD-1E6738EBAC37}" type="datetime1">
              <a:rPr lang="en-US" smtClean="0"/>
              <a:pPr/>
              <a:t>3/23/2019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7CB6-08E0-4086-B995-62CBB0A8AE2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5983EC-1BF2-4CAE-ACBD-1E6738EBAC37}" type="datetime1">
              <a:rPr lang="en-US" smtClean="0"/>
              <a:pPr/>
              <a:t>3/23/2019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7CB6-08E0-4086-B995-62CBB0A8AE2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5983EC-1BF2-4CAE-ACBD-1E6738EBAC37}" type="datetime1">
              <a:rPr lang="en-US" smtClean="0"/>
              <a:pPr/>
              <a:t>3/23/2019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7CB6-08E0-4086-B995-62CBB0A8AE2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5983EC-1BF2-4CAE-ACBD-1E6738EBAC37}" type="datetime1">
              <a:rPr lang="en-US" smtClean="0"/>
              <a:pPr/>
              <a:t>3/23/2019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7CB6-08E0-4086-B995-62CBB0A8AE2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5983EC-1BF2-4CAE-ACBD-1E6738EBAC37}" type="datetime1">
              <a:rPr lang="en-US" smtClean="0"/>
              <a:pPr/>
              <a:t>3/23/2019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7CB6-08E0-4086-B995-62CBB0A8AE23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5983EC-1BF2-4CAE-ACBD-1E6738EBAC37}" type="datetime1">
              <a:rPr lang="en-US" smtClean="0"/>
              <a:pPr/>
              <a:t>3/23/2019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7CB6-08E0-4086-B995-62CBB0A8AE23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5983EC-1BF2-4CAE-ACBD-1E6738EBAC37}" type="datetime1">
              <a:rPr lang="en-US" smtClean="0"/>
              <a:pPr/>
              <a:t>3/23/2019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9B3BAF5-2841-4F51-99F0-3CC337306AF3}" type="datetime1">
              <a:rPr lang="en-US" smtClean="0"/>
              <a:pPr/>
              <a:t>3/23/2019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8E0DF7-7BBB-44DB-88F3-C717C56ADA60}" type="datetime1">
              <a:rPr lang="en-US" smtClean="0"/>
              <a:pPr/>
              <a:t>3/23/2019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912437-7E9B-4708-91B1-32BB416E0B7E}" type="datetime1">
              <a:rPr lang="en-US" smtClean="0"/>
              <a:pPr/>
              <a:t>3/23/2019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C79DCB-01F6-49CF-9246-950DAAFC346C}" type="datetime1">
              <a:rPr lang="en-US" smtClean="0"/>
              <a:pPr/>
              <a:t>3/23/2019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F96554-91F1-45C6-AB23-934F8B3D650E}" type="datetime1">
              <a:rPr lang="en-US" smtClean="0"/>
              <a:pPr/>
              <a:t>3/23/2019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32585A-0106-47F6-8BFE-C89EA7B8B48B}" type="datetime1">
              <a:rPr lang="en-US" smtClean="0"/>
              <a:pPr/>
              <a:t>3/23/2019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261494-E016-4D0E-85C5-3D24FF56F1B9}" type="datetime1">
              <a:rPr lang="en-US" smtClean="0"/>
              <a:pPr/>
              <a:t>3/23/2019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F11E05-0F1F-460E-8008-34D82195ED71}" type="datetime1">
              <a:rPr lang="en-US" smtClean="0"/>
              <a:pPr/>
              <a:t>3/23/2019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839CEF-2736-4F9A-B190-CBC57E20569D}" type="datetime1">
              <a:rPr lang="en-US" smtClean="0"/>
              <a:pPr/>
              <a:t>3/23/2019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D0D0C5E-263E-4501-9CEA-D9DD8D302B4B}" type="datetime1">
              <a:rPr lang="en-US" smtClean="0"/>
              <a:pPr/>
              <a:t>3/23/2019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32B33FF-93EA-456D-A5AA-F3A8E794D093}" type="datetime1">
              <a:rPr lang="en-US" smtClean="0"/>
              <a:pPr/>
              <a:t>3/23/2019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F7AA9BC-D851-4C92-8DFE-8EA14C325AEE}" type="datetime1">
              <a:rPr lang="en-US" smtClean="0"/>
              <a:pPr/>
              <a:t>3/23/2019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695-A2FD-4C8D-BCF7-B1DC6740ECE4}" type="datetime1">
              <a:rPr lang="en-US" smtClean="0"/>
              <a:pPr/>
              <a:t>3/23/2019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508D-5183-4AD4-B963-9B8879517DB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123728" y="260648"/>
            <a:ext cx="55563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K1-B 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〈</a:t>
            </a:r>
            <a:r>
              <a:rPr lang="zh-CN" altLang="en-US" sz="4000" dirty="0" smtClean="0">
                <a:latin typeface="Times New Roman" pitchFamily="18" charset="0"/>
                <a:cs typeface="Times New Roman" pitchFamily="18" charset="0"/>
              </a:rPr>
              <a:t>中文知识竞赛</a:t>
            </a:r>
            <a:r>
              <a:rPr lang="en-US" altLang="zh-CN" sz="4000" dirty="0" smtClean="0">
                <a:latin typeface="Times New Roman" pitchFamily="18" charset="0"/>
                <a:cs typeface="Times New Roman" pitchFamily="18" charset="0"/>
              </a:rPr>
              <a:t>〉</a:t>
            </a:r>
            <a:endParaRPr lang="en-US" sz="4000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79512" y="1196752"/>
            <a:ext cx="305983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一． 组词：</a:t>
            </a:r>
            <a:endParaRPr kumimoji="0" lang="zh-CN" alt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11560" y="2348880"/>
            <a:ext cx="86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latin typeface="標楷體" pitchFamily="65" charset="-120"/>
                <a:ea typeface="標楷體" pitchFamily="65" charset="-120"/>
              </a:rPr>
              <a:t>认</a:t>
            </a:r>
            <a:endParaRPr lang="en-US" sz="4800" dirty="0"/>
          </a:p>
        </p:txBody>
      </p:sp>
      <p:sp>
        <p:nvSpPr>
          <p:cNvPr id="16" name="TextBox 15"/>
          <p:cNvSpPr txBox="1"/>
          <p:nvPr/>
        </p:nvSpPr>
        <p:spPr>
          <a:xfrm>
            <a:off x="2051720" y="2636912"/>
            <a:ext cx="86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latin typeface="標楷體" pitchFamily="65" charset="-120"/>
                <a:ea typeface="標楷體" pitchFamily="65" charset="-120"/>
              </a:rPr>
              <a:t>儿</a:t>
            </a:r>
            <a:endParaRPr lang="en-US" sz="4800" dirty="0"/>
          </a:p>
        </p:txBody>
      </p:sp>
      <p:sp>
        <p:nvSpPr>
          <p:cNvPr id="17" name="TextBox 16"/>
          <p:cNvSpPr txBox="1"/>
          <p:nvPr/>
        </p:nvSpPr>
        <p:spPr>
          <a:xfrm>
            <a:off x="2411760" y="3861048"/>
            <a:ext cx="7920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latin typeface="標楷體" pitchFamily="65" charset="-120"/>
                <a:ea typeface="標楷體" pitchFamily="65" charset="-120"/>
              </a:rPr>
              <a:t>向</a:t>
            </a:r>
            <a:endParaRPr lang="en-US" sz="4800" dirty="0"/>
          </a:p>
        </p:txBody>
      </p:sp>
      <p:sp>
        <p:nvSpPr>
          <p:cNvPr id="18" name="TextBox 17"/>
          <p:cNvSpPr txBox="1"/>
          <p:nvPr/>
        </p:nvSpPr>
        <p:spPr>
          <a:xfrm>
            <a:off x="5508104" y="3717032"/>
            <a:ext cx="86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latin typeface="標楷體" pitchFamily="65" charset="-120"/>
                <a:ea typeface="標楷體" pitchFamily="65" charset="-120"/>
              </a:rPr>
              <a:t>面</a:t>
            </a:r>
            <a:endParaRPr lang="en-US" sz="4800" dirty="0"/>
          </a:p>
        </p:txBody>
      </p:sp>
      <p:sp>
        <p:nvSpPr>
          <p:cNvPr id="19" name="TextBox 18"/>
          <p:cNvSpPr txBox="1"/>
          <p:nvPr/>
        </p:nvSpPr>
        <p:spPr>
          <a:xfrm>
            <a:off x="6012160" y="2276872"/>
            <a:ext cx="86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latin typeface="標楷體" pitchFamily="65" charset="-120"/>
                <a:ea typeface="標楷體" pitchFamily="65" charset="-120"/>
              </a:rPr>
              <a:t>年</a:t>
            </a:r>
            <a:endParaRPr lang="en-US" sz="4800" dirty="0"/>
          </a:p>
        </p:txBody>
      </p:sp>
      <p:sp>
        <p:nvSpPr>
          <p:cNvPr id="20" name="TextBox 19"/>
          <p:cNvSpPr txBox="1"/>
          <p:nvPr/>
        </p:nvSpPr>
        <p:spPr>
          <a:xfrm>
            <a:off x="4355976" y="1484784"/>
            <a:ext cx="86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latin typeface="標楷體" pitchFamily="65" charset="-120"/>
                <a:ea typeface="標楷體" pitchFamily="65" charset="-120"/>
              </a:rPr>
              <a:t>阳</a:t>
            </a:r>
            <a:endParaRPr lang="en-US" sz="4800" dirty="0"/>
          </a:p>
        </p:txBody>
      </p:sp>
      <p:sp>
        <p:nvSpPr>
          <p:cNvPr id="21" name="TextBox 20"/>
          <p:cNvSpPr txBox="1"/>
          <p:nvPr/>
        </p:nvSpPr>
        <p:spPr>
          <a:xfrm>
            <a:off x="3491880" y="2564904"/>
            <a:ext cx="86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latin typeface="標楷體" pitchFamily="65" charset="-120"/>
                <a:ea typeface="標楷體" pitchFamily="65" charset="-120"/>
              </a:rPr>
              <a:t>园</a:t>
            </a:r>
            <a:endParaRPr lang="en-US" sz="4800" dirty="0"/>
          </a:p>
        </p:txBody>
      </p:sp>
      <p:sp>
        <p:nvSpPr>
          <p:cNvPr id="22" name="TextBox 21"/>
          <p:cNvSpPr txBox="1"/>
          <p:nvPr/>
        </p:nvSpPr>
        <p:spPr>
          <a:xfrm>
            <a:off x="7452320" y="2708920"/>
            <a:ext cx="86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latin typeface="標楷體" pitchFamily="65" charset="-120"/>
                <a:ea typeface="標楷體" pitchFamily="65" charset="-120"/>
              </a:rPr>
              <a:t>看</a:t>
            </a:r>
            <a:endParaRPr lang="en-US" sz="4800" dirty="0"/>
          </a:p>
        </p:txBody>
      </p:sp>
      <p:sp>
        <p:nvSpPr>
          <p:cNvPr id="23" name="TextBox 22"/>
          <p:cNvSpPr txBox="1"/>
          <p:nvPr/>
        </p:nvSpPr>
        <p:spPr>
          <a:xfrm>
            <a:off x="4644008" y="2780928"/>
            <a:ext cx="86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latin typeface="標楷體" pitchFamily="65" charset="-120"/>
                <a:ea typeface="標楷體" pitchFamily="65" charset="-120"/>
              </a:rPr>
              <a:t>后</a:t>
            </a:r>
            <a:endParaRPr lang="en-US" sz="4800" dirty="0"/>
          </a:p>
        </p:txBody>
      </p:sp>
      <p:sp>
        <p:nvSpPr>
          <p:cNvPr id="24" name="TextBox 23"/>
          <p:cNvSpPr txBox="1"/>
          <p:nvPr/>
        </p:nvSpPr>
        <p:spPr>
          <a:xfrm>
            <a:off x="3923928" y="3789040"/>
            <a:ext cx="86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latin typeface="標楷體" pitchFamily="65" charset="-120"/>
                <a:ea typeface="標楷體" pitchFamily="65" charset="-120"/>
              </a:rPr>
              <a:t>季</a:t>
            </a:r>
            <a:endParaRPr lang="en-US" sz="4800" dirty="0"/>
          </a:p>
        </p:txBody>
      </p:sp>
      <p:sp>
        <p:nvSpPr>
          <p:cNvPr id="25" name="TextBox 24"/>
          <p:cNvSpPr txBox="1"/>
          <p:nvPr/>
        </p:nvSpPr>
        <p:spPr>
          <a:xfrm>
            <a:off x="683568" y="3789040"/>
            <a:ext cx="86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latin typeface="標楷體" pitchFamily="65" charset="-120"/>
                <a:ea typeface="標楷體" pitchFamily="65" charset="-120"/>
              </a:rPr>
              <a:t>个</a:t>
            </a:r>
            <a:endParaRPr lang="en-US" sz="4800" dirty="0"/>
          </a:p>
        </p:txBody>
      </p:sp>
      <p:sp>
        <p:nvSpPr>
          <p:cNvPr id="26" name="TextBox 25"/>
          <p:cNvSpPr txBox="1"/>
          <p:nvPr/>
        </p:nvSpPr>
        <p:spPr>
          <a:xfrm>
            <a:off x="7092280" y="3789040"/>
            <a:ext cx="864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>
                <a:latin typeface="標楷體" pitchFamily="65" charset="-120"/>
                <a:ea typeface="標楷體" pitchFamily="65" charset="-120"/>
              </a:rPr>
              <a:t>外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900" decel="100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4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9" dur="2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188640"/>
            <a:ext cx="7344816" cy="720080"/>
          </a:xfrm>
        </p:spPr>
        <p:txBody>
          <a:bodyPr>
            <a:noAutofit/>
          </a:bodyPr>
          <a:lstStyle/>
          <a:p>
            <a:pPr algn="ctr"/>
            <a:r>
              <a:rPr lang="en-US" sz="4000" b="0" dirty="0" smtClean="0">
                <a:effectLst/>
                <a:latin typeface="Times New Roman" pitchFamily="18" charset="0"/>
                <a:cs typeface="Times New Roman" pitchFamily="18" charset="0"/>
              </a:rPr>
              <a:t>K1-B</a:t>
            </a:r>
            <a:r>
              <a:rPr lang="en-US" sz="4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0" dirty="0" smtClean="0">
                <a:effectLst/>
                <a:latin typeface="Times New Roman" pitchFamily="18" charset="0"/>
                <a:cs typeface="Times New Roman" pitchFamily="18" charset="0"/>
              </a:rPr>
              <a:t>〈</a:t>
            </a:r>
            <a:r>
              <a:rPr lang="zh-CN" altLang="en-US" sz="4000" b="0" dirty="0" smtClean="0">
                <a:effectLst/>
                <a:latin typeface="Times New Roman" pitchFamily="18" charset="0"/>
                <a:cs typeface="Times New Roman" pitchFamily="18" charset="0"/>
              </a:rPr>
              <a:t>中文知识竞赛</a:t>
            </a:r>
            <a:r>
              <a:rPr lang="en-US" altLang="zh-CN" sz="4000" b="0" dirty="0" smtClean="0">
                <a:effectLst/>
                <a:latin typeface="Times New Roman" pitchFamily="18" charset="0"/>
                <a:cs typeface="Times New Roman" pitchFamily="18" charset="0"/>
              </a:rPr>
              <a:t>〉</a:t>
            </a:r>
            <a:endParaRPr lang="en-US" sz="4000" b="0" dirty="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196752"/>
            <a:ext cx="8280920" cy="648072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zh-CN" altLang="en-US" sz="16000" dirty="0" smtClean="0">
                <a:latin typeface="標楷體" pitchFamily="65" charset="-120"/>
                <a:ea typeface="標楷體" pitchFamily="65" charset="-120"/>
              </a:rPr>
              <a:t>二．写出带有下列偏旁部首的字：</a:t>
            </a:r>
            <a:endParaRPr lang="en-US" sz="16000" dirty="0" smtClean="0">
              <a:latin typeface="標楷體" pitchFamily="65" charset="-120"/>
              <a:ea typeface="標楷體" pitchFamily="65" charset="-120"/>
            </a:endParaRPr>
          </a:p>
          <a:p>
            <a:pPr algn="l"/>
            <a:endParaRPr lang="en-US" altLang="zh-CN" sz="15000" dirty="0" smtClean="0"/>
          </a:p>
          <a:p>
            <a:pPr algn="l"/>
            <a:r>
              <a:rPr lang="zh-CN" altLang="en-US" sz="24000" b="1" dirty="0" smtClean="0">
                <a:latin typeface="SimSun" pitchFamily="2" charset="-122"/>
                <a:ea typeface="SimSun" pitchFamily="2" charset="-122"/>
              </a:rPr>
              <a:t>  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695-A2FD-4C8D-BCF7-B1DC6740ECE4}" type="datetime1">
              <a:rPr lang="en-US" smtClean="0"/>
              <a:pPr/>
              <a:t>3/23/2019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508D-5183-4AD4-B963-9B8879517DB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83568" y="2132856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 smtClean="0"/>
              <a:t>艹</a:t>
            </a:r>
            <a:endParaRPr lang="en-US" sz="5400" dirty="0"/>
          </a:p>
        </p:txBody>
      </p:sp>
      <p:sp>
        <p:nvSpPr>
          <p:cNvPr id="7" name="TextBox 6"/>
          <p:cNvSpPr txBox="1"/>
          <p:nvPr/>
        </p:nvSpPr>
        <p:spPr>
          <a:xfrm>
            <a:off x="2195736" y="2132856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 smtClean="0">
                <a:latin typeface="標楷體" pitchFamily="65" charset="-120"/>
                <a:ea typeface="標楷體" pitchFamily="65" charset="-120"/>
              </a:rPr>
              <a:t>八</a:t>
            </a:r>
            <a:endParaRPr lang="en-US" sz="5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79912" y="2132856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 smtClean="0">
                <a:latin typeface="標楷體" pitchFamily="65" charset="-120"/>
                <a:ea typeface="標楷體" pitchFamily="65" charset="-120"/>
              </a:rPr>
              <a:t>日</a:t>
            </a:r>
            <a:endParaRPr lang="en-US" sz="5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80112" y="2204864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 smtClean="0">
                <a:latin typeface="標楷體" pitchFamily="65" charset="-120"/>
                <a:ea typeface="標楷體" pitchFamily="65" charset="-120"/>
              </a:rPr>
              <a:t>匕</a:t>
            </a:r>
            <a:endParaRPr lang="en-US" sz="5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020272" y="2132856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 smtClean="0">
                <a:latin typeface="標楷體" pitchFamily="65" charset="-120"/>
                <a:ea typeface="標楷體" pitchFamily="65" charset="-120"/>
              </a:rPr>
              <a:t>人</a:t>
            </a:r>
            <a:endParaRPr lang="en-US" sz="5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71600" y="3356992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 smtClean="0">
                <a:latin typeface="標楷體" pitchFamily="65" charset="-120"/>
                <a:ea typeface="標楷體" pitchFamily="65" charset="-120"/>
              </a:rPr>
              <a:t>女</a:t>
            </a:r>
            <a:endParaRPr lang="en-US" sz="5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39752" y="3789040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 smtClean="0">
                <a:latin typeface="標楷體" pitchFamily="65" charset="-120"/>
                <a:ea typeface="標楷體" pitchFamily="65" charset="-120"/>
              </a:rPr>
              <a:t>口</a:t>
            </a:r>
            <a:endParaRPr lang="en-US" sz="5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07904" y="3573016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 smtClean="0">
                <a:latin typeface="標楷體" pitchFamily="65" charset="-120"/>
                <a:ea typeface="標楷體" pitchFamily="65" charset="-120"/>
              </a:rPr>
              <a:t>子</a:t>
            </a:r>
            <a:endParaRPr lang="en-US" sz="5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48064" y="3645024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 smtClean="0">
                <a:latin typeface="標楷體" pitchFamily="65" charset="-120"/>
                <a:ea typeface="標楷體" pitchFamily="65" charset="-120"/>
              </a:rPr>
              <a:t>禾</a:t>
            </a:r>
            <a:endParaRPr lang="en-US" sz="5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60232" y="3717032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 smtClean="0">
                <a:latin typeface="標楷體" pitchFamily="65" charset="-120"/>
                <a:ea typeface="標楷體" pitchFamily="65" charset="-120"/>
              </a:rPr>
              <a:t>月</a:t>
            </a:r>
            <a:endParaRPr lang="en-US" sz="54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900" decel="100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4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9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8712968" cy="720080"/>
          </a:xfrm>
        </p:spPr>
        <p:txBody>
          <a:bodyPr>
            <a:noAutofit/>
          </a:bodyPr>
          <a:lstStyle/>
          <a:p>
            <a:pPr algn="ctr"/>
            <a:r>
              <a:rPr lang="en-US" sz="4000" b="0" dirty="0" smtClean="0">
                <a:effectLst/>
                <a:latin typeface="Times New Roman" pitchFamily="18" charset="0"/>
                <a:cs typeface="Times New Roman" pitchFamily="18" charset="0"/>
              </a:rPr>
              <a:t>K1-B  </a:t>
            </a:r>
            <a:r>
              <a:rPr lang="en-US" altLang="zh-CN" sz="4000" b="0" dirty="0" smtClean="0">
                <a:effectLst/>
                <a:latin typeface="Times New Roman" pitchFamily="18" charset="0"/>
                <a:cs typeface="Times New Roman" pitchFamily="18" charset="0"/>
              </a:rPr>
              <a:t>〈</a:t>
            </a:r>
            <a:r>
              <a:rPr lang="zh-CN" altLang="en-US" sz="4000" b="0" dirty="0" smtClean="0">
                <a:effectLst/>
                <a:latin typeface="Times New Roman" pitchFamily="18" charset="0"/>
                <a:cs typeface="Times New Roman" pitchFamily="18" charset="0"/>
              </a:rPr>
              <a:t>中文知识竞赛</a:t>
            </a:r>
            <a:r>
              <a:rPr lang="en-US" altLang="zh-CN" sz="5400" b="0" dirty="0" smtClean="0">
                <a:effectLst/>
                <a:latin typeface="Times New Roman" pitchFamily="18" charset="0"/>
                <a:cs typeface="Times New Roman" pitchFamily="18" charset="0"/>
              </a:rPr>
              <a:t>〉</a:t>
            </a:r>
            <a:endParaRPr lang="en-US" sz="5400" b="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196752"/>
            <a:ext cx="8568952" cy="720080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zh-CN" altLang="en-US" sz="17600" dirty="0" smtClean="0">
                <a:latin typeface="標楷體" pitchFamily="65" charset="-120"/>
                <a:ea typeface="標楷體" pitchFamily="65" charset="-120"/>
              </a:rPr>
              <a:t>三．背诵课文：</a:t>
            </a:r>
            <a:endParaRPr lang="en-US" altLang="zh-CN" sz="17600" dirty="0" smtClean="0">
              <a:latin typeface="標楷體" pitchFamily="65" charset="-120"/>
              <a:ea typeface="標楷體" pitchFamily="65" charset="-120"/>
            </a:endParaRPr>
          </a:p>
          <a:p>
            <a:pPr algn="l"/>
            <a:endParaRPr lang="en-US" altLang="zh-CN" sz="20000" dirty="0" smtClean="0">
              <a:latin typeface="標楷體" pitchFamily="65" charset="-120"/>
              <a:ea typeface="標楷體" pitchFamily="65" charset="-120"/>
            </a:endParaRPr>
          </a:p>
          <a:p>
            <a:pPr algn="l"/>
            <a:endParaRPr lang="en-US" altLang="zh-CN" sz="18500" dirty="0" smtClean="0">
              <a:latin typeface="標楷體" pitchFamily="65" charset="-120"/>
              <a:ea typeface="標楷體" pitchFamily="65" charset="-120"/>
            </a:endParaRPr>
          </a:p>
          <a:p>
            <a:pPr algn="l"/>
            <a:endParaRPr lang="en-US" altLang="zh-CN" sz="15000" dirty="0" smtClean="0"/>
          </a:p>
          <a:p>
            <a:pPr algn="l"/>
            <a:r>
              <a:rPr lang="zh-CN" altLang="en-US" sz="18500" dirty="0" smtClean="0"/>
              <a:t>     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695-A2FD-4C8D-BCF7-B1DC6740ECE4}" type="datetime1">
              <a:rPr lang="en-US" smtClean="0"/>
              <a:pPr/>
              <a:t>3/23/2019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508D-5183-4AD4-B963-9B8879517DB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211960" y="1700808"/>
            <a:ext cx="2808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 smtClean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CN" altLang="en-US" sz="4800" dirty="0" smtClean="0">
                <a:latin typeface="華康簡楷" pitchFamily="65" charset="-120"/>
                <a:ea typeface="華康簡楷" pitchFamily="65" charset="-120"/>
              </a:rPr>
              <a:t>花</a:t>
            </a:r>
            <a:r>
              <a:rPr lang="zh-CN" altLang="en-US" sz="4800" dirty="0" smtClean="0">
                <a:latin typeface="標楷體" pitchFamily="65" charset="-120"/>
                <a:ea typeface="標楷體" pitchFamily="65" charset="-120"/>
              </a:rPr>
              <a:t>园</a:t>
            </a:r>
            <a:r>
              <a:rPr lang="en-US" altLang="zh-CN" sz="4800" dirty="0" smtClean="0">
                <a:latin typeface="標楷體" pitchFamily="65" charset="-120"/>
                <a:ea typeface="標楷體" pitchFamily="65" charset="-120"/>
              </a:rPr>
              <a:t>》</a:t>
            </a:r>
            <a:endParaRPr lang="en-US" sz="4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20072" y="2780928"/>
            <a:ext cx="3168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 smtClean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CN" altLang="en-US" sz="4800" dirty="0" smtClean="0">
                <a:latin typeface="標楷體" pitchFamily="65" charset="-120"/>
                <a:ea typeface="標楷體" pitchFamily="65" charset="-120"/>
              </a:rPr>
              <a:t>认方向</a:t>
            </a:r>
            <a:r>
              <a:rPr lang="en-US" altLang="zh-CN" sz="4800" dirty="0" smtClean="0">
                <a:latin typeface="標楷體" pitchFamily="65" charset="-120"/>
                <a:ea typeface="標楷體" pitchFamily="65" charset="-120"/>
              </a:rPr>
              <a:t>》</a:t>
            </a:r>
            <a:endParaRPr lang="en-US" sz="4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3933056"/>
            <a:ext cx="29523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 smtClean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CN" altLang="en-US" sz="4800" dirty="0" smtClean="0">
                <a:latin typeface="標楷體" pitchFamily="65" charset="-120"/>
                <a:ea typeface="標楷體" pitchFamily="65" charset="-120"/>
              </a:rPr>
              <a:t>公园里</a:t>
            </a:r>
            <a:r>
              <a:rPr lang="en-US" altLang="zh-CN" sz="4800" dirty="0" smtClean="0">
                <a:latin typeface="標楷體" pitchFamily="65" charset="-120"/>
                <a:ea typeface="標楷體" pitchFamily="65" charset="-120"/>
              </a:rPr>
              <a:t>》</a:t>
            </a:r>
            <a:endParaRPr lang="en-US" sz="4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39952" y="3933056"/>
            <a:ext cx="4320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 smtClean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CN" altLang="en-US" sz="4800" dirty="0" smtClean="0">
                <a:latin typeface="標楷體" pitchFamily="65" charset="-120"/>
                <a:ea typeface="標楷體" pitchFamily="65" charset="-120"/>
              </a:rPr>
              <a:t>数数手指头</a:t>
            </a:r>
            <a:r>
              <a:rPr lang="en-US" altLang="zh-CN" sz="4800" dirty="0" smtClean="0">
                <a:latin typeface="標楷體" pitchFamily="65" charset="-120"/>
                <a:ea typeface="標楷體" pitchFamily="65" charset="-120"/>
              </a:rPr>
              <a:t>》</a:t>
            </a:r>
            <a:endParaRPr lang="en-US" sz="4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520" y="2708920"/>
            <a:ext cx="41044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 smtClean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CN" altLang="en-US" sz="4800" dirty="0" smtClean="0">
                <a:latin typeface="標楷體" pitchFamily="65" charset="-120"/>
                <a:ea typeface="標楷體" pitchFamily="65" charset="-120"/>
              </a:rPr>
              <a:t>大象的朋友</a:t>
            </a:r>
            <a:r>
              <a:rPr lang="en-US" altLang="zh-CN" sz="4800" dirty="0" smtClean="0">
                <a:latin typeface="標楷體" pitchFamily="65" charset="-120"/>
                <a:ea typeface="標楷體" pitchFamily="65" charset="-120"/>
              </a:rPr>
              <a:t>》</a:t>
            </a:r>
            <a:endParaRPr lang="en-US" sz="48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712968" cy="720080"/>
          </a:xfrm>
        </p:spPr>
        <p:txBody>
          <a:bodyPr>
            <a:noAutofit/>
          </a:bodyPr>
          <a:lstStyle/>
          <a:p>
            <a:pPr algn="ctr"/>
            <a:r>
              <a:rPr lang="en-US" sz="4000" b="0" dirty="0" smtClean="0">
                <a:effectLst/>
                <a:latin typeface="Times New Roman" pitchFamily="18" charset="0"/>
                <a:cs typeface="Times New Roman" pitchFamily="18" charset="0"/>
              </a:rPr>
              <a:t>K1-B </a:t>
            </a:r>
            <a:r>
              <a:rPr lang="en-US" altLang="zh-CN" sz="4000" b="0" dirty="0" smtClean="0">
                <a:effectLst/>
                <a:latin typeface="Times New Roman" pitchFamily="18" charset="0"/>
                <a:cs typeface="Times New Roman" pitchFamily="18" charset="0"/>
              </a:rPr>
              <a:t>〈</a:t>
            </a:r>
            <a:r>
              <a:rPr lang="zh-CN" altLang="en-US" sz="4000" b="0" dirty="0" smtClean="0">
                <a:effectLst/>
                <a:latin typeface="Times New Roman" pitchFamily="18" charset="0"/>
                <a:cs typeface="Times New Roman" pitchFamily="18" charset="0"/>
              </a:rPr>
              <a:t>中文知识竞赛</a:t>
            </a:r>
            <a:r>
              <a:rPr lang="en-US" altLang="zh-CN" sz="5400" b="0" dirty="0" smtClean="0">
                <a:effectLst/>
                <a:latin typeface="Times New Roman" pitchFamily="18" charset="0"/>
                <a:cs typeface="Times New Roman" pitchFamily="18" charset="0"/>
              </a:rPr>
              <a:t>〉</a:t>
            </a:r>
            <a:endParaRPr lang="en-US" sz="5400" b="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8032" y="1268760"/>
            <a:ext cx="8964488" cy="4176464"/>
          </a:xfrm>
        </p:spPr>
        <p:txBody>
          <a:bodyPr>
            <a:noAutofit/>
          </a:bodyPr>
          <a:lstStyle/>
          <a:p>
            <a:pPr algn="l"/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四．反义词：</a:t>
            </a:r>
            <a:endParaRPr lang="en-US" altLang="zh-CN" sz="4400" dirty="0" smtClean="0"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前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  <a:sym typeface="Symbol"/>
              </a:rPr>
              <a:t>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，东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  <a:sym typeface="Symbol"/>
              </a:rPr>
              <a:t>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，南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  <a:sym typeface="Symbol"/>
              </a:rPr>
              <a:t>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，左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  <a:sym typeface="Symbol"/>
              </a:rPr>
              <a:t>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，出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  <a:sym typeface="Symbol"/>
              </a:rPr>
              <a:t>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，</a:t>
            </a:r>
            <a:endParaRPr lang="en-US" altLang="zh-CN" sz="4400" dirty="0" smtClean="0"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坐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  <a:sym typeface="Symbol"/>
              </a:rPr>
              <a:t>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，多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  <a:sym typeface="Symbol"/>
              </a:rPr>
              <a:t>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，老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  <a:sym typeface="Symbol"/>
              </a:rPr>
              <a:t>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，来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  <a:sym typeface="Symbol"/>
              </a:rPr>
              <a:t>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，水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  <a:sym typeface="Symbol"/>
              </a:rPr>
              <a:t>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，</a:t>
            </a:r>
            <a:endParaRPr lang="en-US" altLang="zh-CN" sz="4400" dirty="0" smtClean="0">
              <a:latin typeface="標楷體" pitchFamily="65" charset="-120"/>
              <a:ea typeface="標楷體" pitchFamily="65" charset="-120"/>
            </a:endParaRPr>
          </a:p>
          <a:p>
            <a:pPr algn="l"/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上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  <a:sym typeface="Symbol"/>
              </a:rPr>
              <a:t>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，黑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  <a:sym typeface="Symbol"/>
              </a:rPr>
              <a:t>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，天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  <a:sym typeface="Symbol"/>
              </a:rPr>
              <a:t>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CN" altLang="en-US" sz="4400" dirty="0" smtClean="0">
                <a:latin typeface="華康簡楷" pitchFamily="65" charset="-120"/>
                <a:ea typeface="華康簡楷" pitchFamily="65" charset="-120"/>
              </a:rPr>
              <a:t>花</a:t>
            </a:r>
            <a:r>
              <a:rPr lang="zh-CN" altLang="en-US" sz="4400" dirty="0" smtClean="0">
                <a:latin typeface="標楷體" pitchFamily="65" charset="-120"/>
                <a:ea typeface="標楷體" pitchFamily="65" charset="-120"/>
                <a:sym typeface="Symbol"/>
              </a:rPr>
              <a:t></a:t>
            </a:r>
            <a:endParaRPr lang="en-US" sz="4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695-A2FD-4C8D-BCF7-B1DC6740ECE4}" type="datetime1">
              <a:rPr lang="en-US" smtClean="0"/>
              <a:pPr/>
              <a:t>3/23/2019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508D-5183-4AD4-B963-9B8879517DB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8712968" cy="720080"/>
          </a:xfrm>
        </p:spPr>
        <p:txBody>
          <a:bodyPr>
            <a:noAutofit/>
          </a:bodyPr>
          <a:lstStyle/>
          <a:p>
            <a:pPr algn="ctr"/>
            <a:r>
              <a:rPr lang="en-US" sz="4000" b="0" dirty="0" smtClean="0">
                <a:effectLst/>
                <a:latin typeface="Times New Roman" pitchFamily="18" charset="0"/>
                <a:cs typeface="Times New Roman" pitchFamily="18" charset="0"/>
              </a:rPr>
              <a:t>K1-B </a:t>
            </a:r>
            <a:r>
              <a:rPr lang="en-US" altLang="zh-CN" sz="4000" b="0" dirty="0" smtClean="0">
                <a:effectLst/>
                <a:latin typeface="Times New Roman" pitchFamily="18" charset="0"/>
                <a:cs typeface="Times New Roman" pitchFamily="18" charset="0"/>
              </a:rPr>
              <a:t>〈</a:t>
            </a:r>
            <a:r>
              <a:rPr lang="zh-CN" altLang="en-US" sz="4000" b="0" dirty="0" smtClean="0">
                <a:effectLst/>
                <a:latin typeface="Times New Roman" pitchFamily="18" charset="0"/>
                <a:cs typeface="Times New Roman" pitchFamily="18" charset="0"/>
              </a:rPr>
              <a:t>中文知识竞赛</a:t>
            </a:r>
            <a:r>
              <a:rPr lang="en-US" altLang="zh-CN" sz="4000" b="0" dirty="0" smtClean="0">
                <a:effectLst/>
                <a:latin typeface="Times New Roman" pitchFamily="18" charset="0"/>
                <a:cs typeface="Times New Roman" pitchFamily="18" charset="0"/>
              </a:rPr>
              <a:t>〉</a:t>
            </a:r>
            <a:endParaRPr lang="en-US" sz="4000" b="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908720"/>
            <a:ext cx="6660232" cy="792088"/>
          </a:xfrm>
        </p:spPr>
        <p:txBody>
          <a:bodyPr>
            <a:noAutofit/>
          </a:bodyPr>
          <a:lstStyle/>
          <a:p>
            <a:pPr algn="l"/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五．猜字谜：</a:t>
            </a:r>
            <a:endParaRPr lang="en-US" sz="4000" dirty="0" smtClean="0">
              <a:latin typeface="標楷體" pitchFamily="65" charset="-120"/>
              <a:ea typeface="標楷體" pitchFamily="65" charset="-120"/>
            </a:endParaRPr>
          </a:p>
          <a:p>
            <a:pPr lvl="0" algn="l"/>
            <a:endParaRPr lang="en-US" sz="2000" dirty="0" smtClean="0">
              <a:latin typeface="標楷體" pitchFamily="65" charset="-120"/>
              <a:ea typeface="標楷體" pitchFamily="65" charset="-120"/>
            </a:endParaRPr>
          </a:p>
          <a:p>
            <a:pPr lvl="0" algn="l"/>
            <a:endParaRPr lang="en-US" sz="5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695-A2FD-4C8D-BCF7-B1DC6740ECE4}" type="datetime1">
              <a:rPr lang="en-US" smtClean="0"/>
              <a:pPr/>
              <a:t>3/23/2019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508D-5183-4AD4-B963-9B8879517DB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23528" y="1700808"/>
            <a:ext cx="4608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1. 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门外有个人？</a:t>
            </a:r>
            <a:endParaRPr lang="en-US" sz="40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2420888"/>
            <a:ext cx="5976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2.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“日”字左边有张“耳”</a:t>
            </a:r>
            <a:endParaRPr lang="en-US" sz="40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3140968"/>
            <a:ext cx="3528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3. 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山上还有山</a:t>
            </a:r>
            <a:endParaRPr lang="en-US" sz="40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8032" y="3861048"/>
            <a:ext cx="867645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4000" dirty="0" smtClean="0">
                <a:latin typeface="Times New Roman" pitchFamily="18" charset="0"/>
                <a:ea typeface="華康簡楷" pitchFamily="65" charset="-120"/>
                <a:cs typeface="Times New Roman" pitchFamily="18" charset="0"/>
              </a:rPr>
              <a:t>4</a:t>
            </a:r>
            <a:r>
              <a:rPr lang="en-US" altLang="zh-CN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.</a:t>
            </a:r>
            <a:r>
              <a:rPr lang="zh-CN" altLang="en-US" sz="4000" dirty="0" smtClean="0">
                <a:latin typeface="華康簡楷" pitchFamily="65" charset="-120"/>
                <a:ea typeface="華康簡楷" pitchFamily="65" charset="-120"/>
              </a:rPr>
              <a:t>“地”上的土不见了，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来</a:t>
            </a:r>
            <a:r>
              <a:rPr lang="zh-CN" altLang="en-US" sz="4000" dirty="0" smtClean="0">
                <a:latin typeface="華康簡楷" pitchFamily="65" charset="-120"/>
                <a:ea typeface="華康簡楷" pitchFamily="65" charset="-120"/>
              </a:rPr>
              <a:t>了一个人？</a:t>
            </a:r>
            <a:endParaRPr lang="en-US" sz="4000" dirty="0" smtClean="0">
              <a:latin typeface="華康簡楷" pitchFamily="65" charset="-120"/>
              <a:ea typeface="華康簡楷" pitchFamily="65" charset="-12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712968" cy="720080"/>
          </a:xfrm>
        </p:spPr>
        <p:txBody>
          <a:bodyPr>
            <a:noAutofit/>
          </a:bodyPr>
          <a:lstStyle/>
          <a:p>
            <a:pPr algn="ctr"/>
            <a:r>
              <a:rPr lang="en-US" sz="4000" b="0" dirty="0" smtClean="0">
                <a:effectLst/>
                <a:latin typeface="Times New Roman" pitchFamily="18" charset="0"/>
                <a:cs typeface="Times New Roman" pitchFamily="18" charset="0"/>
              </a:rPr>
              <a:t>K1-B </a:t>
            </a:r>
            <a:r>
              <a:rPr lang="en-US" altLang="zh-CN" sz="4000" b="0" dirty="0" smtClean="0">
                <a:effectLst/>
                <a:latin typeface="Times New Roman" pitchFamily="18" charset="0"/>
                <a:cs typeface="Times New Roman" pitchFamily="18" charset="0"/>
              </a:rPr>
              <a:t>〈</a:t>
            </a:r>
            <a:r>
              <a:rPr lang="zh-CN" altLang="en-US" sz="4000" b="0" dirty="0" smtClean="0">
                <a:effectLst/>
                <a:latin typeface="Times New Roman" pitchFamily="18" charset="0"/>
                <a:cs typeface="Times New Roman" pitchFamily="18" charset="0"/>
              </a:rPr>
              <a:t>中文知识竞赛</a:t>
            </a:r>
            <a:r>
              <a:rPr lang="en-US" altLang="zh-CN" sz="5400" b="0" dirty="0" smtClean="0">
                <a:effectLst/>
                <a:latin typeface="Times New Roman" pitchFamily="18" charset="0"/>
                <a:cs typeface="Times New Roman" pitchFamily="18" charset="0"/>
              </a:rPr>
              <a:t>〉</a:t>
            </a:r>
            <a:endParaRPr lang="en-US" sz="5400" b="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052736"/>
            <a:ext cx="4392488" cy="792088"/>
          </a:xfrm>
        </p:spPr>
        <p:txBody>
          <a:bodyPr>
            <a:noAutofit/>
          </a:bodyPr>
          <a:lstStyle/>
          <a:p>
            <a:pPr algn="l"/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五．猜字谜：</a:t>
            </a:r>
            <a:endParaRPr lang="en-US" sz="40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695-A2FD-4C8D-BCF7-B1DC6740ECE4}" type="datetime1">
              <a:rPr lang="en-US" smtClean="0"/>
              <a:pPr/>
              <a:t>3/23/2019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508D-5183-4AD4-B963-9B8879517DB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95536" y="1844824"/>
            <a:ext cx="5616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4000" dirty="0" smtClean="0">
                <a:latin typeface="Times New Roman" pitchFamily="18" charset="0"/>
                <a:ea typeface="華康簡楷" pitchFamily="65" charset="-120"/>
                <a:cs typeface="Times New Roman" pitchFamily="18" charset="0"/>
              </a:rPr>
              <a:t>5</a:t>
            </a:r>
            <a:r>
              <a:rPr lang="en-US" altLang="zh-CN" sz="4000" dirty="0" smtClean="0">
                <a:latin typeface="華康簡楷" pitchFamily="65" charset="-120"/>
                <a:ea typeface="華康簡楷" pitchFamily="65" charset="-120"/>
                <a:cs typeface="Times New Roman" pitchFamily="18" charset="0"/>
              </a:rPr>
              <a:t>.</a:t>
            </a:r>
            <a:r>
              <a:rPr lang="zh-CN" altLang="en-US" sz="4000" dirty="0" smtClean="0">
                <a:latin typeface="華康簡楷" pitchFamily="65" charset="-120"/>
                <a:ea typeface="華康簡楷" pitchFamily="65" charset="-120"/>
              </a:rPr>
              <a:t>七个人头上长了草？</a:t>
            </a:r>
            <a:endParaRPr lang="en-US" sz="4000" dirty="0" smtClean="0">
              <a:latin typeface="華康簡楷" pitchFamily="65" charset="-120"/>
              <a:ea typeface="華康簡楷" pitchFamily="65" charset="-12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2636912"/>
            <a:ext cx="1728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latin typeface="Times New Roman" pitchFamily="18" charset="0"/>
                <a:ea typeface="華康簡楷" pitchFamily="65" charset="-120"/>
                <a:cs typeface="Times New Roman" pitchFamily="18" charset="0"/>
              </a:rPr>
              <a:t>6</a:t>
            </a:r>
            <a:r>
              <a:rPr lang="en-US" altLang="zh-CN" sz="4000" dirty="0" smtClean="0">
                <a:latin typeface="華康簡楷" pitchFamily="65" charset="-120"/>
                <a:ea typeface="華康簡楷" pitchFamily="65" charset="-120"/>
              </a:rPr>
              <a:t>.</a:t>
            </a:r>
            <a:r>
              <a:rPr lang="zh-CN" altLang="en-US" sz="4000" dirty="0" smtClean="0">
                <a:latin typeface="華康簡楷" pitchFamily="65" charset="-120"/>
                <a:ea typeface="華康簡楷" pitchFamily="65" charset="-120"/>
              </a:rPr>
              <a:t>反比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251520" y="3356992"/>
            <a:ext cx="5760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7</a:t>
            </a:r>
            <a:r>
              <a:rPr lang="en-US" altLang="zh-CN" sz="4000" dirty="0" smtClean="0">
                <a:latin typeface="華康簡楷" pitchFamily="65" charset="-120"/>
                <a:ea typeface="華康簡楷" pitchFamily="65" charset="-120"/>
              </a:rPr>
              <a:t>.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“们”字少了一个人</a:t>
            </a:r>
            <a:r>
              <a:rPr lang="zh-CN" altLang="en-US" sz="4000" dirty="0" smtClean="0"/>
              <a:t>？</a:t>
            </a:r>
            <a:endParaRPr lang="en-US" sz="40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60040" y="4149080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8</a:t>
            </a:r>
            <a:r>
              <a:rPr lang="en-US" altLang="zh-CN" sz="4000" dirty="0" smtClean="0">
                <a:latin typeface="華康簡楷" pitchFamily="65" charset="-120"/>
                <a:ea typeface="華康簡楷" pitchFamily="65" charset="-120"/>
              </a:rPr>
              <a:t>.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 镜中人</a:t>
            </a:r>
            <a:endParaRPr lang="en-US" sz="4000" dirty="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8712968" cy="720080"/>
          </a:xfrm>
        </p:spPr>
        <p:txBody>
          <a:bodyPr>
            <a:noAutofit/>
          </a:bodyPr>
          <a:lstStyle/>
          <a:p>
            <a:pPr algn="ctr"/>
            <a:r>
              <a:rPr lang="en-US" sz="4000" b="0" dirty="0" smtClean="0">
                <a:effectLst/>
                <a:latin typeface="Times New Roman" pitchFamily="18" charset="0"/>
                <a:cs typeface="Times New Roman" pitchFamily="18" charset="0"/>
              </a:rPr>
              <a:t>K1-B </a:t>
            </a:r>
            <a:r>
              <a:rPr lang="en-US" altLang="zh-CN" sz="4000" b="0" dirty="0" smtClean="0">
                <a:effectLst/>
                <a:latin typeface="Times New Roman" pitchFamily="18" charset="0"/>
                <a:cs typeface="Times New Roman" pitchFamily="18" charset="0"/>
              </a:rPr>
              <a:t>〈</a:t>
            </a:r>
            <a:r>
              <a:rPr lang="zh-CN" altLang="en-US" sz="4000" b="0" dirty="0" smtClean="0">
                <a:effectLst/>
                <a:latin typeface="Times New Roman" pitchFamily="18" charset="0"/>
                <a:cs typeface="Times New Roman" pitchFamily="18" charset="0"/>
              </a:rPr>
              <a:t>中文知识竞赛</a:t>
            </a:r>
            <a:r>
              <a:rPr lang="en-US" altLang="zh-CN" sz="4000" b="0" dirty="0" smtClean="0">
                <a:effectLst/>
                <a:latin typeface="Times New Roman" pitchFamily="18" charset="0"/>
                <a:cs typeface="Times New Roman" pitchFamily="18" charset="0"/>
              </a:rPr>
              <a:t>〉</a:t>
            </a:r>
            <a:endParaRPr lang="en-US" sz="4000" b="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836712"/>
            <a:ext cx="4464496" cy="1008112"/>
          </a:xfrm>
        </p:spPr>
        <p:txBody>
          <a:bodyPr>
            <a:noAutofit/>
          </a:bodyPr>
          <a:lstStyle/>
          <a:p>
            <a:pPr algn="l"/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五．猜字谜：</a:t>
            </a:r>
            <a:endParaRPr lang="en-US" sz="4000" dirty="0" smtClean="0">
              <a:latin typeface="標楷體" pitchFamily="65" charset="-120"/>
              <a:ea typeface="標楷體" pitchFamily="65" charset="-120"/>
            </a:endParaRPr>
          </a:p>
          <a:p>
            <a:pPr lvl="0" algn="l"/>
            <a:endParaRPr lang="en-US" sz="5400" dirty="0" smtClean="0">
              <a:latin typeface="標楷體" pitchFamily="65" charset="-120"/>
              <a:ea typeface="標楷體" pitchFamily="65" charset="-120"/>
            </a:endParaRPr>
          </a:p>
          <a:p>
            <a:pPr lvl="0" algn="l"/>
            <a:endParaRPr lang="en-US" sz="5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695-A2FD-4C8D-BCF7-B1DC6740ECE4}" type="datetime1">
              <a:rPr lang="en-US" smtClean="0"/>
              <a:pPr/>
              <a:t>3/23/2019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508D-5183-4AD4-B963-9B8879517DB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23528" y="1628800"/>
            <a:ext cx="648072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9. 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“大”字下面多了一点</a:t>
            </a:r>
            <a:r>
              <a:rPr lang="zh-CN" altLang="en-US" sz="4000" dirty="0" smtClean="0"/>
              <a:t>？</a:t>
            </a:r>
            <a:endParaRPr lang="en-US" sz="4000" dirty="0" smtClean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2276872"/>
            <a:ext cx="871296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10. </a:t>
            </a:r>
            <a:r>
              <a:rPr lang="zh-CN" altLang="en-US" sz="4000" b="1" dirty="0" smtClean="0">
                <a:latin typeface="標楷體" pitchFamily="65" charset="-120"/>
                <a:ea typeface="標楷體" pitchFamily="65" charset="-120"/>
              </a:rPr>
              <a:t>草 </a:t>
            </a:r>
            <a:r>
              <a:rPr lang="en-US" sz="4000" b="1" dirty="0" smtClean="0">
                <a:latin typeface="標楷體" pitchFamily="65" charset="-120"/>
                <a:ea typeface="標楷體" pitchFamily="65" charset="-120"/>
                <a:sym typeface="Symbol"/>
              </a:rPr>
              <a:t> </a:t>
            </a:r>
            <a:r>
              <a:rPr lang="zh-CN" altLang="en-US" sz="4000" b="1" dirty="0" smtClean="0">
                <a:latin typeface="標楷體" pitchFamily="65" charset="-120"/>
                <a:ea typeface="標楷體" pitchFamily="65" charset="-120"/>
              </a:rPr>
              <a:t>日 </a:t>
            </a:r>
            <a:r>
              <a:rPr lang="en-US" sz="4000" b="1" dirty="0" smtClean="0">
                <a:latin typeface="標楷體" pitchFamily="65" charset="-120"/>
                <a:ea typeface="標楷體" pitchFamily="65" charset="-120"/>
                <a:sym typeface="Symbol"/>
              </a:rPr>
              <a:t> </a:t>
            </a:r>
            <a:r>
              <a:rPr lang="zh-CN" altLang="en-US" sz="4000" b="1" dirty="0" smtClean="0">
                <a:latin typeface="標楷體" pitchFamily="65" charset="-120"/>
                <a:ea typeface="標楷體" pitchFamily="65" charset="-120"/>
              </a:rPr>
              <a:t>十 </a:t>
            </a:r>
            <a:r>
              <a:rPr lang="en-US" sz="4000" dirty="0" smtClean="0">
                <a:latin typeface="標楷體" pitchFamily="65" charset="-120"/>
                <a:ea typeface="標楷體" pitchFamily="65" charset="-120"/>
                <a:sym typeface="Symbol"/>
              </a:rPr>
              <a:t> </a:t>
            </a:r>
            <a:r>
              <a:rPr lang="zh-CN" altLang="en-US" sz="4000" b="1" dirty="0" smtClean="0">
                <a:latin typeface="標楷體" pitchFamily="65" charset="-120"/>
                <a:ea typeface="標楷體" pitchFamily="65" charset="-120"/>
              </a:rPr>
              <a:t>人 </a:t>
            </a:r>
            <a:r>
              <a:rPr lang="en-US" sz="4000" dirty="0" smtClean="0">
                <a:latin typeface="標楷體" pitchFamily="65" charset="-120"/>
                <a:ea typeface="標楷體" pitchFamily="65" charset="-120"/>
                <a:sym typeface="Symbol"/>
              </a:rPr>
              <a:t> </a:t>
            </a:r>
            <a:r>
              <a:rPr lang="zh-CN" altLang="en-US" sz="4000" b="1" dirty="0" smtClean="0">
                <a:latin typeface="標楷體" pitchFamily="65" charset="-120"/>
                <a:ea typeface="標楷體" pitchFamily="65" charset="-120"/>
              </a:rPr>
              <a:t>匕 </a:t>
            </a:r>
            <a:r>
              <a:rPr lang="en-US" sz="4000" b="1" dirty="0" smtClean="0">
                <a:latin typeface="標楷體" pitchFamily="65" charset="-120"/>
                <a:ea typeface="標楷體" pitchFamily="65" charset="-120"/>
                <a:sym typeface="Symbol"/>
              </a:rPr>
              <a:t></a:t>
            </a:r>
            <a:endParaRPr lang="en-US" sz="40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524328" y="2276872"/>
            <a:ext cx="792088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51520" y="3140968"/>
            <a:ext cx="67687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11.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秋一半在上，好一半在下</a:t>
            </a:r>
            <a:endParaRPr lang="en-US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251520" y="3933056"/>
            <a:ext cx="597666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12.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说出</a:t>
            </a:r>
            <a:r>
              <a:rPr lang="zh-CN" altLang="en-US" sz="4000" b="1" dirty="0" smtClean="0">
                <a:latin typeface="標楷體" pitchFamily="65" charset="-120"/>
                <a:ea typeface="標楷體" pitchFamily="65" charset="-120"/>
              </a:rPr>
              <a:t>八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个不同“方向”</a:t>
            </a:r>
            <a:endParaRPr lang="en-US" sz="40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158</TotalTime>
  <Words>364</Words>
  <Application>Microsoft Office PowerPoint</Application>
  <PresentationFormat>On-screen Show (4:3)</PresentationFormat>
  <Paragraphs>90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Slide 1</vt:lpstr>
      <vt:lpstr>K1-B 〈中文知识竞赛〉</vt:lpstr>
      <vt:lpstr>K1-B  〈中文知识竞赛〉</vt:lpstr>
      <vt:lpstr>K1-B 〈中文知识竞赛〉</vt:lpstr>
      <vt:lpstr>K1-B 〈中文知识竞赛〉</vt:lpstr>
      <vt:lpstr>K1-B 〈中文知识竞赛〉</vt:lpstr>
      <vt:lpstr>K1-B 〈中文知识竞赛〉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K1-B 〈中文知识竞赛〉</dc:title>
  <dc:creator>May</dc:creator>
  <cp:lastModifiedBy>May</cp:lastModifiedBy>
  <cp:revision>13</cp:revision>
  <dcterms:created xsi:type="dcterms:W3CDTF">2019-03-23T17:36:04Z</dcterms:created>
  <dcterms:modified xsi:type="dcterms:W3CDTF">2019-03-24T06:46:41Z</dcterms:modified>
</cp:coreProperties>
</file>