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60" r:id="rId5"/>
    <p:sldId id="261" r:id="rId6"/>
    <p:sldId id="262" r:id="rId7"/>
    <p:sldId id="259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582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C6D6B6-D8DE-4228-846F-13064A205127}" type="datetimeFigureOut">
              <a:rPr lang="en-US" smtClean="0"/>
              <a:pPr/>
              <a:t>3/23/2019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0F8B64-AFBD-469F-8D83-AC68B12F05E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ECA84C-5651-4696-9A6F-09BCD5821B7A}" type="datetimeFigureOut">
              <a:rPr lang="en-US" smtClean="0"/>
              <a:pPr/>
              <a:t>3/23/2019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DF7CB6-08E0-4086-B995-62CBB0A8AE2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F7CB6-08E0-4086-B995-62CBB0A8AE23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D15983EC-1BF2-4CAE-ACBD-1E6738EBAC37}" type="datetime1">
              <a:rPr lang="en-US" smtClean="0"/>
              <a:pPr/>
              <a:t>3/23/2019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F7CB6-08E0-4086-B995-62CBB0A8AE23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D15983EC-1BF2-4CAE-ACBD-1E6738EBAC37}" type="datetime1">
              <a:rPr lang="en-US" smtClean="0"/>
              <a:pPr/>
              <a:t>3/23/2019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F7CB6-08E0-4086-B995-62CBB0A8AE23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D15983EC-1BF2-4CAE-ACBD-1E6738EBAC37}" type="datetime1">
              <a:rPr lang="en-US" smtClean="0"/>
              <a:pPr/>
              <a:t>3/23/2019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F7CB6-08E0-4086-B995-62CBB0A8AE23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D15983EC-1BF2-4CAE-ACBD-1E6738EBAC37}" type="datetime1">
              <a:rPr lang="en-US" smtClean="0"/>
              <a:pPr/>
              <a:t>3/23/2019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F7CB6-08E0-4086-B995-62CBB0A8AE23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D15983EC-1BF2-4CAE-ACBD-1E6738EBAC37}" type="datetime1">
              <a:rPr lang="en-US" smtClean="0"/>
              <a:pPr/>
              <a:t>3/23/2019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F7CB6-08E0-4086-B995-62CBB0A8AE23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D15983EC-1BF2-4CAE-ACBD-1E6738EBAC37}" type="datetime1">
              <a:rPr lang="en-US" smtClean="0"/>
              <a:pPr/>
              <a:t>3/23/2019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F7CB6-08E0-4086-B995-62CBB0A8AE23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D15983EC-1BF2-4CAE-ACBD-1E6738EBAC37}" type="datetime1">
              <a:rPr lang="en-US" smtClean="0"/>
              <a:pPr/>
              <a:t>3/23/2019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F7CB6-08E0-4086-B995-62CBB0A8AE23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D15983EC-1BF2-4CAE-ACBD-1E6738EBAC37}" type="datetime1">
              <a:rPr lang="en-US" smtClean="0"/>
              <a:pPr/>
              <a:t>3/23/2019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9B3BAF5-2841-4F51-99F0-3CC337306AF3}" type="datetime1">
              <a:rPr lang="en-US" smtClean="0"/>
              <a:pPr/>
              <a:t>3/23/2019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BBC508D-5183-4AD4-B963-9B8879517D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8E0DF7-7BBB-44DB-88F3-C717C56ADA60}" type="datetime1">
              <a:rPr lang="en-US" smtClean="0"/>
              <a:pPr/>
              <a:t>3/23/2019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BC508D-5183-4AD4-B963-9B8879517D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912437-7E9B-4708-91B1-32BB416E0B7E}" type="datetime1">
              <a:rPr lang="en-US" smtClean="0"/>
              <a:pPr/>
              <a:t>3/23/2019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BC508D-5183-4AD4-B963-9B8879517D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C79DCB-01F6-49CF-9246-950DAAFC346C}" type="datetime1">
              <a:rPr lang="en-US" smtClean="0"/>
              <a:pPr/>
              <a:t>3/23/2019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BC508D-5183-4AD4-B963-9B8879517D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F96554-91F1-45C6-AB23-934F8B3D650E}" type="datetime1">
              <a:rPr lang="en-US" smtClean="0"/>
              <a:pPr/>
              <a:t>3/23/2019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BC508D-5183-4AD4-B963-9B8879517D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32585A-0106-47F6-8BFE-C89EA7B8B48B}" type="datetime1">
              <a:rPr lang="en-US" smtClean="0"/>
              <a:pPr/>
              <a:t>3/23/2019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BC508D-5183-4AD4-B963-9B8879517D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261494-E016-4D0E-85C5-3D24FF56F1B9}" type="datetime1">
              <a:rPr lang="en-US" smtClean="0"/>
              <a:pPr/>
              <a:t>3/23/2019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BC508D-5183-4AD4-B963-9B8879517D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F11E05-0F1F-460E-8008-34D82195ED71}" type="datetime1">
              <a:rPr lang="en-US" smtClean="0"/>
              <a:pPr/>
              <a:t>3/23/2019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BC508D-5183-4AD4-B963-9B8879517D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839CEF-2736-4F9A-B190-CBC57E20569D}" type="datetime1">
              <a:rPr lang="en-US" smtClean="0"/>
              <a:pPr/>
              <a:t>3/23/2019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BC508D-5183-4AD4-B963-9B8879517D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D0D0C5E-263E-4501-9CEA-D9DD8D302B4B}" type="datetime1">
              <a:rPr lang="en-US" smtClean="0"/>
              <a:pPr/>
              <a:t>3/23/2019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BC508D-5183-4AD4-B963-9B8879517D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32B33FF-93EA-456D-A5AA-F3A8E794D093}" type="datetime1">
              <a:rPr lang="en-US" smtClean="0"/>
              <a:pPr/>
              <a:t>3/23/2019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BBC508D-5183-4AD4-B963-9B8879517D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F7AA9BC-D851-4C92-8DFE-8EA14C325AEE}" type="datetime1">
              <a:rPr lang="en-US" smtClean="0"/>
              <a:pPr/>
              <a:t>3/23/2019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BBC508D-5183-4AD4-B963-9B8879517DB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20695-A2FD-4C8D-BCF7-B1DC6740ECE4}" type="datetime1">
              <a:rPr lang="en-US" smtClean="0"/>
              <a:pPr/>
              <a:t>3/23/2019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C508D-5183-4AD4-B963-9B8879517DB5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123728" y="260648"/>
            <a:ext cx="517160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K4  </a:t>
            </a:r>
            <a:r>
              <a:rPr lang="en-US" altLang="zh-CN" sz="4000" dirty="0" smtClean="0">
                <a:latin typeface="Times New Roman" pitchFamily="18" charset="0"/>
                <a:cs typeface="Times New Roman" pitchFamily="18" charset="0"/>
              </a:rPr>
              <a:t>〈</a:t>
            </a:r>
            <a:r>
              <a:rPr lang="zh-CN" altLang="en-US" sz="4000" dirty="0" smtClean="0">
                <a:latin typeface="Times New Roman" pitchFamily="18" charset="0"/>
                <a:cs typeface="Times New Roman" pitchFamily="18" charset="0"/>
              </a:rPr>
              <a:t>中文知识竞赛</a:t>
            </a:r>
            <a:r>
              <a:rPr lang="en-US" altLang="zh-CN" sz="4000" dirty="0" smtClean="0">
                <a:latin typeface="Times New Roman" pitchFamily="18" charset="0"/>
                <a:cs typeface="Times New Roman" pitchFamily="18" charset="0"/>
              </a:rPr>
              <a:t>〉</a:t>
            </a:r>
            <a:endParaRPr lang="en-US" sz="4000" dirty="0"/>
          </a:p>
        </p:txBody>
      </p:sp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179512" y="1196752"/>
            <a:ext cx="3059832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一． 组词：</a:t>
            </a:r>
            <a:endParaRPr kumimoji="0" lang="zh-CN" altLang="en-US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115616" y="2564904"/>
            <a:ext cx="8640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dirty="0" smtClean="0">
                <a:latin typeface="標楷體" pitchFamily="65" charset="-120"/>
                <a:ea typeface="標楷體" pitchFamily="65" charset="-120"/>
              </a:rPr>
              <a:t>弯</a:t>
            </a:r>
            <a:endParaRPr lang="en-US" sz="4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555776" y="2636912"/>
            <a:ext cx="8640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dirty="0" smtClean="0">
                <a:latin typeface="標楷體" pitchFamily="65" charset="-120"/>
                <a:ea typeface="標楷體" pitchFamily="65" charset="-120"/>
              </a:rPr>
              <a:t>握</a:t>
            </a:r>
            <a:endParaRPr lang="en-US" sz="4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051720" y="3789040"/>
            <a:ext cx="7920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dirty="0" smtClean="0">
                <a:latin typeface="華康簡楷" pitchFamily="65" charset="-120"/>
                <a:ea typeface="華康簡楷" pitchFamily="65" charset="-120"/>
              </a:rPr>
              <a:t>搬</a:t>
            </a:r>
            <a:endParaRPr lang="en-US" sz="4800" dirty="0">
              <a:latin typeface="華康簡楷" pitchFamily="65" charset="-120"/>
              <a:ea typeface="華康簡楷" pitchFamily="65" charset="-12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508104" y="3717032"/>
            <a:ext cx="8640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妙</a:t>
            </a:r>
            <a:endParaRPr lang="en-US" sz="4800" dirty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380312" y="2276872"/>
            <a:ext cx="8640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dirty="0" smtClean="0">
                <a:latin typeface="標楷體" pitchFamily="65" charset="-120"/>
                <a:ea typeface="標楷體" pitchFamily="65" charset="-120"/>
              </a:rPr>
              <a:t>言</a:t>
            </a:r>
            <a:endParaRPr lang="en-US" sz="4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020272" y="3501008"/>
            <a:ext cx="8640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dirty="0" smtClean="0">
                <a:latin typeface="標楷體" pitchFamily="65" charset="-120"/>
                <a:ea typeface="標楷體" pitchFamily="65" charset="-120"/>
              </a:rPr>
              <a:t>串</a:t>
            </a:r>
            <a:endParaRPr lang="en-US" sz="4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995936" y="2420888"/>
            <a:ext cx="8640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dirty="0" smtClean="0">
                <a:latin typeface="標楷體" pitchFamily="65" charset="-120"/>
                <a:ea typeface="標楷體" pitchFamily="65" charset="-120"/>
              </a:rPr>
              <a:t>箭</a:t>
            </a:r>
            <a:endParaRPr lang="en-US" sz="4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580112" y="2348880"/>
            <a:ext cx="8640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dirty="0" smtClean="0">
                <a:latin typeface="標楷體" pitchFamily="65" charset="-120"/>
                <a:ea typeface="標楷體" pitchFamily="65" charset="-120"/>
              </a:rPr>
              <a:t>观</a:t>
            </a:r>
            <a:endParaRPr lang="en-US" sz="4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563888" y="3861048"/>
            <a:ext cx="8640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dirty="0" smtClean="0">
                <a:latin typeface="華康簡楷" pitchFamily="65" charset="-120"/>
                <a:ea typeface="華康簡楷" pitchFamily="65" charset="-120"/>
              </a:rPr>
              <a:t>懂</a:t>
            </a:r>
            <a:endParaRPr lang="en-US" sz="4800" dirty="0">
              <a:latin typeface="華康簡楷" pitchFamily="65" charset="-120"/>
              <a:ea typeface="華康簡楷" pitchFamily="65" charset="-12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83568" y="3789040"/>
            <a:ext cx="8640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dirty="0" smtClean="0">
                <a:latin typeface="標楷體" pitchFamily="65" charset="-120"/>
                <a:ea typeface="標楷體" pitchFamily="65" charset="-120"/>
              </a:rPr>
              <a:t>富</a:t>
            </a:r>
            <a:endParaRPr lang="en-US" sz="4800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900" decel="100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4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9" dur="20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4" dur="2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188640"/>
            <a:ext cx="7344816" cy="720080"/>
          </a:xfrm>
        </p:spPr>
        <p:txBody>
          <a:bodyPr>
            <a:noAutofit/>
          </a:bodyPr>
          <a:lstStyle/>
          <a:p>
            <a:pPr algn="ctr"/>
            <a:r>
              <a:rPr lang="en-US" sz="4000" b="0" dirty="0" smtClean="0">
                <a:effectLst/>
                <a:latin typeface="Times New Roman" pitchFamily="18" charset="0"/>
                <a:cs typeface="Times New Roman" pitchFamily="18" charset="0"/>
              </a:rPr>
              <a:t>K4</a:t>
            </a:r>
            <a:r>
              <a:rPr lang="en-US" sz="4000" b="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4000" b="0" dirty="0" smtClean="0">
                <a:effectLst/>
                <a:latin typeface="Times New Roman" pitchFamily="18" charset="0"/>
                <a:cs typeface="Times New Roman" pitchFamily="18" charset="0"/>
              </a:rPr>
              <a:t>〈</a:t>
            </a:r>
            <a:r>
              <a:rPr lang="zh-CN" altLang="en-US" sz="4000" b="0" dirty="0" smtClean="0">
                <a:effectLst/>
                <a:latin typeface="Times New Roman" pitchFamily="18" charset="0"/>
                <a:cs typeface="Times New Roman" pitchFamily="18" charset="0"/>
              </a:rPr>
              <a:t>中文知识竞赛</a:t>
            </a:r>
            <a:r>
              <a:rPr lang="en-US" altLang="zh-CN" sz="4000" b="0" dirty="0" smtClean="0">
                <a:effectLst/>
                <a:latin typeface="Times New Roman" pitchFamily="18" charset="0"/>
                <a:cs typeface="Times New Roman" pitchFamily="18" charset="0"/>
              </a:rPr>
              <a:t>〉</a:t>
            </a:r>
            <a:endParaRPr lang="en-US" sz="4000" b="0" dirty="0"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196752"/>
            <a:ext cx="8280920" cy="648072"/>
          </a:xfrm>
        </p:spPr>
        <p:txBody>
          <a:bodyPr>
            <a:normAutofit fontScale="25000" lnSpcReduction="20000"/>
          </a:bodyPr>
          <a:lstStyle/>
          <a:p>
            <a:pPr algn="l"/>
            <a:r>
              <a:rPr lang="zh-CN" altLang="en-US" sz="16000" dirty="0" smtClean="0">
                <a:latin typeface="標楷體" pitchFamily="65" charset="-120"/>
                <a:ea typeface="標楷體" pitchFamily="65" charset="-120"/>
              </a:rPr>
              <a:t>二．写出带有下列偏旁部首的字：</a:t>
            </a:r>
            <a:endParaRPr lang="en-US" sz="16000" dirty="0" smtClean="0">
              <a:latin typeface="標楷體" pitchFamily="65" charset="-120"/>
              <a:ea typeface="標楷體" pitchFamily="65" charset="-120"/>
            </a:endParaRPr>
          </a:p>
          <a:p>
            <a:pPr algn="l"/>
            <a:endParaRPr lang="en-US" altLang="zh-CN" sz="15000" dirty="0" smtClean="0"/>
          </a:p>
          <a:p>
            <a:pPr algn="l"/>
            <a:r>
              <a:rPr lang="zh-CN" altLang="en-US" sz="24000" b="1" dirty="0" smtClean="0">
                <a:latin typeface="SimSun" pitchFamily="2" charset="-122"/>
                <a:ea typeface="SimSun" pitchFamily="2" charset="-122"/>
              </a:rPr>
              <a:t>  </a:t>
            </a:r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20695-A2FD-4C8D-BCF7-B1DC6740ECE4}" type="datetime1">
              <a:rPr lang="en-US" smtClean="0"/>
              <a:pPr/>
              <a:t>3/23/2019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C508D-5183-4AD4-B963-9B8879517DB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83568" y="2132856"/>
            <a:ext cx="7200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5400" dirty="0" smtClean="0"/>
              <a:t>艹</a:t>
            </a:r>
            <a:endParaRPr lang="en-US" sz="5400" dirty="0"/>
          </a:p>
        </p:txBody>
      </p:sp>
      <p:sp>
        <p:nvSpPr>
          <p:cNvPr id="7" name="TextBox 6"/>
          <p:cNvSpPr txBox="1"/>
          <p:nvPr/>
        </p:nvSpPr>
        <p:spPr>
          <a:xfrm>
            <a:off x="2195736" y="2132856"/>
            <a:ext cx="7200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5400" dirty="0" smtClean="0">
                <a:latin typeface="標楷體" pitchFamily="65" charset="-120"/>
                <a:ea typeface="標楷體" pitchFamily="65" charset="-120"/>
              </a:rPr>
              <a:t>竹</a:t>
            </a:r>
            <a:endParaRPr lang="en-US" sz="54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779912" y="2132856"/>
            <a:ext cx="7200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5400" dirty="0" smtClean="0">
                <a:latin typeface="標楷體" pitchFamily="65" charset="-120"/>
                <a:ea typeface="標楷體" pitchFamily="65" charset="-120"/>
              </a:rPr>
              <a:t>弓</a:t>
            </a:r>
            <a:endParaRPr lang="en-US" sz="54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580112" y="2204864"/>
            <a:ext cx="7200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5400" dirty="0" smtClean="0">
                <a:latin typeface="標楷體" pitchFamily="65" charset="-120"/>
                <a:ea typeface="標楷體" pitchFamily="65" charset="-120"/>
              </a:rPr>
              <a:t>舟</a:t>
            </a:r>
            <a:endParaRPr lang="en-US" sz="54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020272" y="2132856"/>
            <a:ext cx="7200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5400" dirty="0" smtClean="0">
                <a:latin typeface="標楷體" pitchFamily="65" charset="-120"/>
                <a:ea typeface="標楷體" pitchFamily="65" charset="-120"/>
              </a:rPr>
              <a:t>手</a:t>
            </a:r>
            <a:endParaRPr lang="en-US" sz="54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71600" y="3356992"/>
            <a:ext cx="7200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5400" dirty="0" smtClean="0">
                <a:latin typeface="標楷體" pitchFamily="65" charset="-120"/>
                <a:ea typeface="標楷體" pitchFamily="65" charset="-120"/>
              </a:rPr>
              <a:t>女</a:t>
            </a:r>
            <a:endParaRPr lang="en-US" sz="54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339752" y="3789040"/>
            <a:ext cx="7200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5400" dirty="0" smtClean="0">
                <a:latin typeface="華康簡楷" pitchFamily="65" charset="-120"/>
                <a:ea typeface="華康簡楷" pitchFamily="65" charset="-120"/>
              </a:rPr>
              <a:t>纟</a:t>
            </a:r>
            <a:endParaRPr lang="en-US" sz="5400" dirty="0">
              <a:latin typeface="華康簡楷" pitchFamily="65" charset="-120"/>
              <a:ea typeface="華康簡楷" pitchFamily="65" charset="-12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707904" y="3573016"/>
            <a:ext cx="7200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5400" dirty="0" smtClean="0">
                <a:latin typeface="標楷體" pitchFamily="65" charset="-120"/>
                <a:ea typeface="標楷體" pitchFamily="65" charset="-120"/>
              </a:rPr>
              <a:t>言</a:t>
            </a:r>
            <a:endParaRPr lang="en-US" sz="54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148064" y="3645024"/>
            <a:ext cx="7200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5400" dirty="0" smtClean="0">
                <a:latin typeface="標楷體" pitchFamily="65" charset="-120"/>
                <a:ea typeface="標楷體" pitchFamily="65" charset="-120"/>
              </a:rPr>
              <a:t>宀</a:t>
            </a:r>
            <a:endParaRPr lang="en-US" sz="54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660232" y="3717032"/>
            <a:ext cx="7200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5400" dirty="0" smtClean="0">
                <a:latin typeface="標楷體" pitchFamily="65" charset="-120"/>
                <a:ea typeface="標楷體" pitchFamily="65" charset="-120"/>
              </a:rPr>
              <a:t>日</a:t>
            </a:r>
            <a:endParaRPr lang="en-US" sz="5400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900" decel="100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4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9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188640"/>
            <a:ext cx="8712968" cy="720080"/>
          </a:xfrm>
        </p:spPr>
        <p:txBody>
          <a:bodyPr>
            <a:noAutofit/>
          </a:bodyPr>
          <a:lstStyle/>
          <a:p>
            <a:pPr algn="ctr"/>
            <a:r>
              <a:rPr lang="en-US" sz="4000" b="0" dirty="0" smtClean="0">
                <a:effectLst/>
                <a:latin typeface="Times New Roman" pitchFamily="18" charset="0"/>
                <a:cs typeface="Times New Roman" pitchFamily="18" charset="0"/>
              </a:rPr>
              <a:t>K4  </a:t>
            </a:r>
            <a:r>
              <a:rPr lang="en-US" altLang="zh-CN" sz="4000" b="0" dirty="0" smtClean="0">
                <a:effectLst/>
                <a:latin typeface="Times New Roman" pitchFamily="18" charset="0"/>
                <a:cs typeface="Times New Roman" pitchFamily="18" charset="0"/>
              </a:rPr>
              <a:t>〈</a:t>
            </a:r>
            <a:r>
              <a:rPr lang="zh-CN" altLang="en-US" sz="4000" b="0" dirty="0" smtClean="0">
                <a:effectLst/>
                <a:latin typeface="Times New Roman" pitchFamily="18" charset="0"/>
                <a:cs typeface="Times New Roman" pitchFamily="18" charset="0"/>
              </a:rPr>
              <a:t>中文知识竞赛</a:t>
            </a:r>
            <a:r>
              <a:rPr lang="en-US" altLang="zh-CN" sz="5400" b="0" dirty="0" smtClean="0">
                <a:effectLst/>
                <a:latin typeface="Times New Roman" pitchFamily="18" charset="0"/>
                <a:cs typeface="Times New Roman" pitchFamily="18" charset="0"/>
              </a:rPr>
              <a:t>〉</a:t>
            </a:r>
            <a:endParaRPr lang="en-US" sz="5400" b="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052736"/>
            <a:ext cx="8568952" cy="720080"/>
          </a:xfrm>
        </p:spPr>
        <p:txBody>
          <a:bodyPr>
            <a:normAutofit fontScale="25000" lnSpcReduction="20000"/>
          </a:bodyPr>
          <a:lstStyle/>
          <a:p>
            <a:pPr algn="l"/>
            <a:r>
              <a:rPr lang="zh-CN" altLang="en-US" sz="17600" dirty="0" smtClean="0">
                <a:latin typeface="標楷體" pitchFamily="65" charset="-120"/>
                <a:ea typeface="標楷體" pitchFamily="65" charset="-120"/>
              </a:rPr>
              <a:t>三</a:t>
            </a:r>
            <a:r>
              <a:rPr lang="zh-CN" altLang="en-US" sz="17600" dirty="0" smtClean="0">
                <a:latin typeface="標楷體" pitchFamily="65" charset="-120"/>
                <a:ea typeface="標楷體" pitchFamily="65" charset="-120"/>
              </a:rPr>
              <a:t>．</a:t>
            </a:r>
            <a:r>
              <a:rPr lang="zh-CN" altLang="en-US" sz="17600" dirty="0" smtClean="0">
                <a:latin typeface="標楷體" pitchFamily="65" charset="-120"/>
                <a:ea typeface="標楷體" pitchFamily="65" charset="-120"/>
              </a:rPr>
              <a:t>背唐诗</a:t>
            </a:r>
            <a:r>
              <a:rPr lang="zh-CN" altLang="en-US" sz="17600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CN" sz="17600" dirty="0" smtClean="0">
              <a:latin typeface="標楷體" pitchFamily="65" charset="-120"/>
              <a:ea typeface="標楷體" pitchFamily="65" charset="-120"/>
            </a:endParaRPr>
          </a:p>
          <a:p>
            <a:pPr algn="l"/>
            <a:endParaRPr lang="en-US" altLang="zh-CN" sz="20000" dirty="0" smtClean="0">
              <a:latin typeface="標楷體" pitchFamily="65" charset="-120"/>
              <a:ea typeface="標楷體" pitchFamily="65" charset="-120"/>
            </a:endParaRPr>
          </a:p>
          <a:p>
            <a:pPr algn="l"/>
            <a:endParaRPr lang="en-US" altLang="zh-CN" sz="18500" dirty="0" smtClean="0">
              <a:latin typeface="標楷體" pitchFamily="65" charset="-120"/>
              <a:ea typeface="標楷體" pitchFamily="65" charset="-120"/>
            </a:endParaRPr>
          </a:p>
          <a:p>
            <a:pPr algn="l"/>
            <a:endParaRPr lang="en-US" altLang="zh-CN" sz="15000" dirty="0" smtClean="0"/>
          </a:p>
          <a:p>
            <a:pPr algn="l"/>
            <a:r>
              <a:rPr lang="zh-CN" altLang="en-US" sz="18500" dirty="0" smtClean="0"/>
              <a:t>     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20695-A2FD-4C8D-BCF7-B1DC6740ECE4}" type="datetime1">
              <a:rPr lang="en-US" smtClean="0"/>
              <a:pPr/>
              <a:t>3/23/2019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C508D-5183-4AD4-B963-9B8879517DB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11560" y="3140968"/>
            <a:ext cx="40324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dirty="0" smtClean="0">
                <a:latin typeface="標楷體" pitchFamily="65" charset="-120"/>
                <a:ea typeface="標楷體" pitchFamily="65" charset="-120"/>
              </a:rPr>
              <a:t>孟浩然：春晓</a:t>
            </a:r>
            <a:endParaRPr lang="en-US" sz="44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1560" y="1628800"/>
            <a:ext cx="36724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dirty="0" smtClean="0">
                <a:latin typeface="標楷體" pitchFamily="65" charset="-120"/>
                <a:ea typeface="標楷體" pitchFamily="65" charset="-120"/>
              </a:rPr>
              <a:t>李绅：悯</a:t>
            </a:r>
            <a:r>
              <a:rPr lang="zh-CN" altLang="en-US" sz="4800" dirty="0" smtClean="0">
                <a:latin typeface="標楷體" pitchFamily="65" charset="-120"/>
                <a:ea typeface="標楷體" pitchFamily="65" charset="-120"/>
              </a:rPr>
              <a:t>农</a:t>
            </a:r>
            <a:endParaRPr lang="en-US" sz="48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11560" y="2420888"/>
            <a:ext cx="63367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dirty="0" smtClean="0">
                <a:latin typeface="標楷體" pitchFamily="65" charset="-120"/>
                <a:ea typeface="標楷體" pitchFamily="65" charset="-120"/>
              </a:rPr>
              <a:t>贾岛：寻隐者不</a:t>
            </a:r>
            <a:r>
              <a:rPr lang="zh-CN" altLang="en-US" sz="4400" dirty="0" smtClean="0">
                <a:latin typeface="標楷體" pitchFamily="65" charset="-120"/>
                <a:ea typeface="標楷體" pitchFamily="65" charset="-120"/>
              </a:rPr>
              <a:t>遇</a:t>
            </a:r>
            <a:endParaRPr lang="en-US" sz="44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11560" y="3933056"/>
            <a:ext cx="511256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dirty="0" smtClean="0">
                <a:latin typeface="標楷體" pitchFamily="65" charset="-120"/>
                <a:ea typeface="標楷體" pitchFamily="65" charset="-120"/>
              </a:rPr>
              <a:t>王之涣：登鹳雀</a:t>
            </a:r>
            <a:r>
              <a:rPr lang="zh-CN" altLang="en-US" sz="4800" dirty="0" smtClean="0">
                <a:latin typeface="標楷體" pitchFamily="65" charset="-120"/>
                <a:ea typeface="標楷體" pitchFamily="65" charset="-120"/>
              </a:rPr>
              <a:t>楼</a:t>
            </a:r>
            <a:endParaRPr lang="en-US" sz="48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en-US" sz="4800" dirty="0" smtClean="0"/>
              <a:t> 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188640"/>
            <a:ext cx="8712968" cy="720080"/>
          </a:xfrm>
        </p:spPr>
        <p:txBody>
          <a:bodyPr>
            <a:noAutofit/>
          </a:bodyPr>
          <a:lstStyle/>
          <a:p>
            <a:pPr algn="ctr"/>
            <a:r>
              <a:rPr lang="en-US" sz="4000" b="0" dirty="0" smtClean="0">
                <a:effectLst/>
                <a:latin typeface="Times New Roman" pitchFamily="18" charset="0"/>
                <a:cs typeface="Times New Roman" pitchFamily="18" charset="0"/>
              </a:rPr>
              <a:t>K4 </a:t>
            </a:r>
            <a:r>
              <a:rPr lang="en-US" altLang="zh-CN" sz="4000" b="0" dirty="0" smtClean="0">
                <a:effectLst/>
                <a:latin typeface="Times New Roman" pitchFamily="18" charset="0"/>
                <a:cs typeface="Times New Roman" pitchFamily="18" charset="0"/>
              </a:rPr>
              <a:t>〈</a:t>
            </a:r>
            <a:r>
              <a:rPr lang="zh-CN" altLang="en-US" sz="4000" b="0" dirty="0" smtClean="0">
                <a:effectLst/>
                <a:latin typeface="Times New Roman" pitchFamily="18" charset="0"/>
                <a:cs typeface="Times New Roman" pitchFamily="18" charset="0"/>
              </a:rPr>
              <a:t>中文知识竞赛</a:t>
            </a:r>
            <a:r>
              <a:rPr lang="en-US" altLang="zh-CN" sz="4000" b="0" dirty="0" smtClean="0">
                <a:effectLst/>
                <a:latin typeface="Times New Roman" pitchFamily="18" charset="0"/>
                <a:cs typeface="Times New Roman" pitchFamily="18" charset="0"/>
              </a:rPr>
              <a:t>〉</a:t>
            </a:r>
            <a:endParaRPr lang="en-US" sz="4000" b="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008" y="908720"/>
            <a:ext cx="6660232" cy="792088"/>
          </a:xfrm>
        </p:spPr>
        <p:txBody>
          <a:bodyPr>
            <a:noAutofit/>
          </a:bodyPr>
          <a:lstStyle/>
          <a:p>
            <a:pPr algn="l"/>
            <a:r>
              <a:rPr lang="zh-CN" altLang="en-US" sz="4000" dirty="0" smtClean="0">
                <a:latin typeface="標楷體" pitchFamily="65" charset="-120"/>
                <a:ea typeface="標楷體" pitchFamily="65" charset="-120"/>
              </a:rPr>
              <a:t>四．</a:t>
            </a:r>
            <a:r>
              <a:rPr lang="zh-CN" altLang="en-US" sz="4000" dirty="0" smtClean="0">
                <a:latin typeface="標楷體" pitchFamily="65" charset="-120"/>
                <a:ea typeface="標楷體" pitchFamily="65" charset="-120"/>
              </a:rPr>
              <a:t>猜字谜：</a:t>
            </a:r>
            <a:endParaRPr lang="en-US" sz="4000" dirty="0" smtClean="0">
              <a:latin typeface="標楷體" pitchFamily="65" charset="-120"/>
              <a:ea typeface="標楷體" pitchFamily="65" charset="-120"/>
            </a:endParaRPr>
          </a:p>
          <a:p>
            <a:pPr lvl="0" algn="l"/>
            <a:endParaRPr lang="en-US" sz="2000" dirty="0" smtClean="0">
              <a:latin typeface="標楷體" pitchFamily="65" charset="-120"/>
              <a:ea typeface="標楷體" pitchFamily="65" charset="-120"/>
            </a:endParaRPr>
          </a:p>
          <a:p>
            <a:pPr lvl="0" algn="l"/>
            <a:endParaRPr lang="en-US" sz="5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20695-A2FD-4C8D-BCF7-B1DC6740ECE4}" type="datetime1">
              <a:rPr lang="en-US" smtClean="0"/>
              <a:pPr/>
              <a:t>3/23/2019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C508D-5183-4AD4-B963-9B8879517DB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23528" y="1700808"/>
            <a:ext cx="46085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altLang="zh-CN" sz="4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</a:t>
            </a:r>
            <a:r>
              <a:rPr lang="en-US" altLang="zh-CN" sz="4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. </a:t>
            </a:r>
            <a:r>
              <a:rPr lang="zh-CN" altLang="en-US" sz="4000" dirty="0" smtClean="0">
                <a:latin typeface="標楷體" pitchFamily="65" charset="-120"/>
                <a:ea typeface="標楷體" pitchFamily="65" charset="-120"/>
              </a:rPr>
              <a:t>十</a:t>
            </a:r>
            <a:r>
              <a:rPr lang="zh-CN" altLang="en-US" sz="4000" dirty="0" smtClean="0">
                <a:latin typeface="標楷體" pitchFamily="65" charset="-120"/>
                <a:ea typeface="標楷體" pitchFamily="65" charset="-120"/>
              </a:rPr>
              <a:t>张口</a:t>
            </a:r>
            <a:endParaRPr lang="en-US" sz="40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528" y="2420889"/>
            <a:ext cx="59766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2</a:t>
            </a:r>
            <a:r>
              <a:rPr lang="en-US" altLang="zh-CN" sz="4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.</a:t>
            </a:r>
            <a:r>
              <a:rPr lang="zh-CN" altLang="en-US" sz="400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CN" altLang="en-US" sz="4000" dirty="0" smtClean="0">
                <a:latin typeface="標楷體" pitchFamily="65" charset="-120"/>
                <a:ea typeface="標楷體" pitchFamily="65" charset="-120"/>
              </a:rPr>
              <a:t>两</a:t>
            </a:r>
            <a:r>
              <a:rPr lang="zh-CN" altLang="en-US" sz="4000" dirty="0" smtClean="0">
                <a:latin typeface="標楷體" pitchFamily="65" charset="-120"/>
                <a:ea typeface="標楷體" pitchFamily="65" charset="-120"/>
              </a:rPr>
              <a:t>点水</a:t>
            </a:r>
            <a:endParaRPr lang="en-US" sz="4000" dirty="0" smtClean="0">
              <a:latin typeface="標楷體" pitchFamily="65" charset="-120"/>
              <a:ea typeface="標楷體" pitchFamily="65" charset="-120"/>
            </a:endParaRPr>
          </a:p>
          <a:p>
            <a:pPr lvl="0"/>
            <a:endParaRPr lang="en-US" sz="40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3528" y="3140968"/>
            <a:ext cx="69127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3</a:t>
            </a:r>
            <a:r>
              <a:rPr lang="en-US" altLang="zh-CN" sz="4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. </a:t>
            </a:r>
            <a:r>
              <a:rPr lang="zh-CN" altLang="en-US" sz="4000" dirty="0" smtClean="0">
                <a:latin typeface="標楷體" pitchFamily="65" charset="-120"/>
                <a:ea typeface="標楷體" pitchFamily="65" charset="-120"/>
              </a:rPr>
              <a:t>种</a:t>
            </a:r>
            <a:r>
              <a:rPr lang="zh-CN" altLang="en-US" sz="4000" dirty="0" smtClean="0">
                <a:latin typeface="華康簡楷" pitchFamily="65" charset="-120"/>
                <a:ea typeface="華康簡楷" pitchFamily="65" charset="-120"/>
              </a:rPr>
              <a:t>花</a:t>
            </a:r>
            <a:r>
              <a:rPr lang="zh-CN" altLang="en-US" sz="4000" dirty="0" smtClean="0">
                <a:latin typeface="標楷體" pitchFamily="65" charset="-120"/>
                <a:ea typeface="標楷體" pitchFamily="65" charset="-120"/>
              </a:rPr>
              <a:t>要除</a:t>
            </a:r>
            <a:r>
              <a:rPr lang="zh-CN" altLang="en-US" sz="4000" dirty="0" smtClean="0">
                <a:latin typeface="華康簡楷" pitchFamily="65" charset="-120"/>
                <a:ea typeface="華康簡楷" pitchFamily="65" charset="-120"/>
              </a:rPr>
              <a:t>草</a:t>
            </a:r>
            <a:r>
              <a:rPr lang="zh-CN" altLang="en-US" sz="4000" dirty="0" smtClean="0">
                <a:latin typeface="標楷體" pitchFamily="65" charset="-120"/>
                <a:ea typeface="標楷體" pitchFamily="65" charset="-120"/>
              </a:rPr>
              <a:t>，一人来一刀</a:t>
            </a:r>
            <a:endParaRPr lang="en-US" sz="4000" dirty="0" smtClean="0">
              <a:latin typeface="標楷體" pitchFamily="65" charset="-120"/>
              <a:ea typeface="標楷體" pitchFamily="65" charset="-120"/>
            </a:endParaRPr>
          </a:p>
          <a:p>
            <a:pPr lvl="0"/>
            <a:endParaRPr lang="en-US" sz="40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3528" y="3789040"/>
            <a:ext cx="8676456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dirty="0" smtClean="0">
                <a:latin typeface="Times New Roman" pitchFamily="18" charset="0"/>
                <a:ea typeface="華康簡楷" pitchFamily="65" charset="-120"/>
                <a:cs typeface="Times New Roman" pitchFamily="18" charset="0"/>
              </a:rPr>
              <a:t>4</a:t>
            </a:r>
            <a:r>
              <a:rPr lang="en-US" altLang="zh-CN" sz="4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.</a:t>
            </a:r>
            <a:r>
              <a:rPr lang="zh-CN" altLang="en-US" sz="4000" dirty="0" smtClean="0">
                <a:latin typeface="華康簡楷" pitchFamily="65" charset="-120"/>
                <a:ea typeface="華康簡楷" pitchFamily="65" charset="-120"/>
              </a:rPr>
              <a:t> </a:t>
            </a:r>
            <a:r>
              <a:rPr lang="zh-CN" altLang="en-US" sz="4000" dirty="0" smtClean="0">
                <a:latin typeface="標楷體" pitchFamily="65" charset="-120"/>
                <a:ea typeface="標楷體" pitchFamily="65" charset="-120"/>
              </a:rPr>
              <a:t>白</a:t>
            </a:r>
            <a:r>
              <a:rPr lang="zh-CN" altLang="en-US" sz="4000" dirty="0" smtClean="0">
                <a:latin typeface="標楷體" pitchFamily="65" charset="-120"/>
                <a:ea typeface="標楷體" pitchFamily="65" charset="-120"/>
              </a:rPr>
              <a:t>人</a:t>
            </a:r>
            <a:endParaRPr lang="en-US" sz="4000" dirty="0" smtClean="0">
              <a:latin typeface="標楷體" pitchFamily="65" charset="-120"/>
              <a:ea typeface="標楷體" pitchFamily="65" charset="-120"/>
            </a:endParaRPr>
          </a:p>
          <a:p>
            <a:pPr lvl="0"/>
            <a:endParaRPr lang="en-US" sz="4000" dirty="0" smtClean="0">
              <a:latin typeface="華康簡楷" pitchFamily="65" charset="-120"/>
              <a:ea typeface="華康簡楷" pitchFamily="65" charset="-12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260648"/>
            <a:ext cx="8712968" cy="720080"/>
          </a:xfrm>
        </p:spPr>
        <p:txBody>
          <a:bodyPr>
            <a:noAutofit/>
          </a:bodyPr>
          <a:lstStyle/>
          <a:p>
            <a:pPr algn="ctr"/>
            <a:r>
              <a:rPr lang="en-US" sz="4000" b="0" dirty="0" smtClean="0">
                <a:effectLst/>
                <a:latin typeface="Times New Roman" pitchFamily="18" charset="0"/>
                <a:cs typeface="Times New Roman" pitchFamily="18" charset="0"/>
              </a:rPr>
              <a:t>K4 </a:t>
            </a:r>
            <a:r>
              <a:rPr lang="en-US" altLang="zh-CN" sz="4000" b="0" dirty="0" smtClean="0">
                <a:effectLst/>
                <a:latin typeface="Times New Roman" pitchFamily="18" charset="0"/>
                <a:cs typeface="Times New Roman" pitchFamily="18" charset="0"/>
              </a:rPr>
              <a:t>〈</a:t>
            </a:r>
            <a:r>
              <a:rPr lang="zh-CN" altLang="en-US" sz="4000" b="0" dirty="0" smtClean="0">
                <a:effectLst/>
                <a:latin typeface="Times New Roman" pitchFamily="18" charset="0"/>
                <a:cs typeface="Times New Roman" pitchFamily="18" charset="0"/>
              </a:rPr>
              <a:t>中文知识竞赛</a:t>
            </a:r>
            <a:r>
              <a:rPr lang="en-US" altLang="zh-CN" sz="5400" b="0" dirty="0" smtClean="0">
                <a:effectLst/>
                <a:latin typeface="Times New Roman" pitchFamily="18" charset="0"/>
                <a:cs typeface="Times New Roman" pitchFamily="18" charset="0"/>
              </a:rPr>
              <a:t>〉</a:t>
            </a:r>
            <a:endParaRPr lang="en-US" sz="5400" b="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504" y="980728"/>
            <a:ext cx="4392488" cy="792088"/>
          </a:xfrm>
        </p:spPr>
        <p:txBody>
          <a:bodyPr>
            <a:noAutofit/>
          </a:bodyPr>
          <a:lstStyle/>
          <a:p>
            <a:pPr algn="l"/>
            <a:r>
              <a:rPr lang="zh-CN" altLang="en-US" sz="4000" dirty="0" smtClean="0">
                <a:latin typeface="標楷體" pitchFamily="65" charset="-120"/>
                <a:ea typeface="標楷體" pitchFamily="65" charset="-120"/>
              </a:rPr>
              <a:t>四．</a:t>
            </a:r>
            <a:r>
              <a:rPr lang="zh-CN" altLang="en-US" sz="4000" dirty="0" smtClean="0">
                <a:latin typeface="標楷體" pitchFamily="65" charset="-120"/>
                <a:ea typeface="標楷體" pitchFamily="65" charset="-120"/>
              </a:rPr>
              <a:t>猜字谜</a:t>
            </a:r>
            <a:r>
              <a:rPr lang="zh-CN" altLang="en-US" sz="4000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sz="40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20695-A2FD-4C8D-BCF7-B1DC6740ECE4}" type="datetime1">
              <a:rPr lang="en-US" smtClean="0"/>
              <a:pPr/>
              <a:t>3/23/2019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C508D-5183-4AD4-B963-9B8879517DB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95536" y="1844825"/>
            <a:ext cx="849694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dirty="0" smtClean="0">
                <a:latin typeface="Times New Roman" pitchFamily="18" charset="0"/>
                <a:ea typeface="華康簡楷" pitchFamily="65" charset="-120"/>
                <a:cs typeface="Times New Roman" pitchFamily="18" charset="0"/>
              </a:rPr>
              <a:t>5</a:t>
            </a:r>
            <a:r>
              <a:rPr lang="en-US" altLang="zh-CN" sz="4000" dirty="0" smtClean="0">
                <a:latin typeface="華康簡楷" pitchFamily="65" charset="-120"/>
                <a:ea typeface="華康簡楷" pitchFamily="65" charset="-120"/>
                <a:cs typeface="Times New Roman" pitchFamily="18" charset="0"/>
              </a:rPr>
              <a:t>.</a:t>
            </a:r>
            <a:r>
              <a:rPr lang="zh-CN" altLang="en-US" sz="4000" dirty="0" smtClean="0">
                <a:latin typeface="標楷體" pitchFamily="65" charset="-120"/>
                <a:ea typeface="標楷體" pitchFamily="65" charset="-120"/>
              </a:rPr>
              <a:t>说它小，下边大</a:t>
            </a:r>
            <a:r>
              <a:rPr lang="en-US" sz="4000" dirty="0" smtClean="0">
                <a:latin typeface="標楷體" pitchFamily="65" charset="-120"/>
                <a:ea typeface="標楷體" pitchFamily="65" charset="-120"/>
              </a:rPr>
              <a:t>; </a:t>
            </a:r>
            <a:r>
              <a:rPr lang="zh-CN" altLang="en-US" sz="4000" dirty="0" smtClean="0">
                <a:latin typeface="標楷體" pitchFamily="65" charset="-120"/>
                <a:ea typeface="標楷體" pitchFamily="65" charset="-120"/>
              </a:rPr>
              <a:t>说它大，上边小</a:t>
            </a:r>
            <a:endParaRPr lang="en-US" sz="4000" dirty="0" smtClean="0">
              <a:latin typeface="標楷體" pitchFamily="65" charset="-120"/>
              <a:ea typeface="標楷體" pitchFamily="65" charset="-120"/>
            </a:endParaRPr>
          </a:p>
          <a:p>
            <a:pPr lvl="0"/>
            <a:endParaRPr lang="en-US" sz="4000" dirty="0" smtClean="0">
              <a:latin typeface="華康簡楷" pitchFamily="65" charset="-120"/>
              <a:ea typeface="華康簡楷" pitchFamily="65" charset="-12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5536" y="2636912"/>
            <a:ext cx="62646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dirty="0" smtClean="0">
                <a:latin typeface="Times New Roman" pitchFamily="18" charset="0"/>
                <a:ea typeface="華康簡楷" pitchFamily="65" charset="-120"/>
                <a:cs typeface="Times New Roman" pitchFamily="18" charset="0"/>
              </a:rPr>
              <a:t>6</a:t>
            </a:r>
            <a:r>
              <a:rPr lang="en-US" altLang="zh-CN" sz="4000" dirty="0" smtClean="0">
                <a:latin typeface="華康簡楷" pitchFamily="65" charset="-120"/>
                <a:ea typeface="華康簡楷" pitchFamily="65" charset="-120"/>
              </a:rPr>
              <a:t>.</a:t>
            </a:r>
            <a:r>
              <a:rPr lang="zh-CN" altLang="en-US" sz="4000" b="1" dirty="0" smtClean="0">
                <a:latin typeface="標楷體" pitchFamily="65" charset="-120"/>
                <a:ea typeface="標楷體" pitchFamily="65" charset="-120"/>
              </a:rPr>
              <a:t>红 </a:t>
            </a:r>
            <a:r>
              <a:rPr lang="en-US" sz="4000" b="1" dirty="0" smtClean="0">
                <a:latin typeface="標楷體" pitchFamily="65" charset="-120"/>
                <a:ea typeface="標楷體" pitchFamily="65" charset="-120"/>
                <a:sym typeface="Symbol"/>
              </a:rPr>
              <a:t></a:t>
            </a:r>
            <a:r>
              <a:rPr lang="en-US" sz="4000" b="1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CN" altLang="en-US" sz="4000" b="1" dirty="0" smtClean="0">
                <a:latin typeface="標楷體" pitchFamily="65" charset="-120"/>
                <a:ea typeface="標楷體" pitchFamily="65" charset="-120"/>
              </a:rPr>
              <a:t>工 </a:t>
            </a:r>
            <a:r>
              <a:rPr lang="en-US" sz="4000" dirty="0" smtClean="0">
                <a:latin typeface="標楷體" pitchFamily="65" charset="-120"/>
                <a:ea typeface="標楷體" pitchFamily="65" charset="-120"/>
                <a:sym typeface="Symbol"/>
              </a:rPr>
              <a:t></a:t>
            </a:r>
            <a:r>
              <a:rPr lang="en-US" sz="4000" b="1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CN" altLang="en-US" sz="4000" b="1" dirty="0" smtClean="0">
                <a:latin typeface="標楷體" pitchFamily="65" charset="-120"/>
                <a:ea typeface="標楷體" pitchFamily="65" charset="-120"/>
              </a:rPr>
              <a:t>田</a:t>
            </a:r>
            <a:r>
              <a:rPr lang="zh-CN" altLang="en-US" sz="400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sz="4000" b="1" dirty="0" smtClean="0">
                <a:sym typeface="Symbol"/>
              </a:rPr>
              <a:t></a:t>
            </a:r>
            <a:r>
              <a:rPr lang="en-US" sz="4000" b="1" dirty="0" smtClean="0"/>
              <a:t> </a:t>
            </a:r>
            <a:endParaRPr lang="en-US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251520" y="3356992"/>
            <a:ext cx="57606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7</a:t>
            </a:r>
            <a:r>
              <a:rPr lang="en-US" altLang="zh-CN" sz="4000" dirty="0" smtClean="0">
                <a:latin typeface="華康簡楷" pitchFamily="65" charset="-120"/>
                <a:ea typeface="華康簡楷" pitchFamily="65" charset="-120"/>
              </a:rPr>
              <a:t>.</a:t>
            </a:r>
            <a:r>
              <a:rPr lang="zh-CN" altLang="en-US" sz="4000" dirty="0" smtClean="0">
                <a:latin typeface="標楷體" pitchFamily="65" charset="-120"/>
                <a:ea typeface="標楷體" pitchFamily="65" charset="-120"/>
              </a:rPr>
              <a:t>人</a:t>
            </a:r>
            <a:r>
              <a:rPr lang="zh-CN" altLang="en-US" sz="4000" dirty="0" smtClean="0">
                <a:latin typeface="標楷體" pitchFamily="65" charset="-120"/>
                <a:ea typeface="標楷體" pitchFamily="65" charset="-120"/>
              </a:rPr>
              <a:t>无信不立</a:t>
            </a:r>
            <a:endParaRPr lang="en-US" sz="4000" dirty="0" smtClean="0">
              <a:latin typeface="標楷體" pitchFamily="65" charset="-120"/>
              <a:ea typeface="標楷體" pitchFamily="65" charset="-120"/>
            </a:endParaRPr>
          </a:p>
          <a:p>
            <a:pPr lvl="0"/>
            <a:endParaRPr lang="en-US" sz="40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60040" y="4149080"/>
            <a:ext cx="4572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en-US" altLang="zh-CN" sz="4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8</a:t>
            </a:r>
            <a:r>
              <a:rPr lang="en-US" altLang="zh-CN" sz="4000" dirty="0" smtClean="0">
                <a:latin typeface="華康簡楷" pitchFamily="65" charset="-120"/>
                <a:ea typeface="華康簡楷" pitchFamily="65" charset="-120"/>
              </a:rPr>
              <a:t>.</a:t>
            </a:r>
            <a:r>
              <a:rPr lang="zh-CN" altLang="en-US" sz="4000" dirty="0" smtClean="0">
                <a:latin typeface="標楷體" pitchFamily="65" charset="-120"/>
                <a:ea typeface="標楷體" pitchFamily="65" charset="-120"/>
              </a:rPr>
              <a:t>小姑娘</a:t>
            </a:r>
            <a:endParaRPr lang="en-US" sz="40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sz="40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148064" y="2564904"/>
            <a:ext cx="792088" cy="8640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0" grpId="0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188640"/>
            <a:ext cx="8712968" cy="720080"/>
          </a:xfrm>
        </p:spPr>
        <p:txBody>
          <a:bodyPr>
            <a:noAutofit/>
          </a:bodyPr>
          <a:lstStyle/>
          <a:p>
            <a:pPr algn="ctr"/>
            <a:r>
              <a:rPr lang="en-US" sz="4000" b="0" dirty="0" smtClean="0">
                <a:effectLst/>
                <a:latin typeface="Times New Roman" pitchFamily="18" charset="0"/>
                <a:cs typeface="Times New Roman" pitchFamily="18" charset="0"/>
              </a:rPr>
              <a:t>K4 </a:t>
            </a:r>
            <a:r>
              <a:rPr lang="en-US" altLang="zh-CN" sz="4000" b="0" dirty="0" smtClean="0">
                <a:effectLst/>
                <a:latin typeface="Times New Roman" pitchFamily="18" charset="0"/>
                <a:cs typeface="Times New Roman" pitchFamily="18" charset="0"/>
              </a:rPr>
              <a:t>〈</a:t>
            </a:r>
            <a:r>
              <a:rPr lang="zh-CN" altLang="en-US" sz="4000" b="0" dirty="0" smtClean="0">
                <a:effectLst/>
                <a:latin typeface="Times New Roman" pitchFamily="18" charset="0"/>
                <a:cs typeface="Times New Roman" pitchFamily="18" charset="0"/>
              </a:rPr>
              <a:t>中文知识竞赛</a:t>
            </a:r>
            <a:r>
              <a:rPr lang="en-US" altLang="zh-CN" sz="4000" b="0" dirty="0" smtClean="0">
                <a:effectLst/>
                <a:latin typeface="Times New Roman" pitchFamily="18" charset="0"/>
                <a:cs typeface="Times New Roman" pitchFamily="18" charset="0"/>
              </a:rPr>
              <a:t>〉</a:t>
            </a:r>
            <a:endParaRPr lang="en-US" sz="4000" b="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504" y="836712"/>
            <a:ext cx="4608512" cy="864096"/>
          </a:xfrm>
        </p:spPr>
        <p:txBody>
          <a:bodyPr>
            <a:noAutofit/>
          </a:bodyPr>
          <a:lstStyle/>
          <a:p>
            <a:pPr algn="l"/>
            <a:r>
              <a:rPr lang="zh-CN" altLang="en-US" sz="4000" dirty="0" smtClean="0">
                <a:latin typeface="標楷體" pitchFamily="65" charset="-120"/>
                <a:ea typeface="標楷體" pitchFamily="65" charset="-120"/>
              </a:rPr>
              <a:t>五</a:t>
            </a:r>
            <a:r>
              <a:rPr lang="zh-CN" altLang="en-US" sz="4000" dirty="0" smtClean="0">
                <a:latin typeface="標楷體" pitchFamily="65" charset="-120"/>
                <a:ea typeface="標楷體" pitchFamily="65" charset="-120"/>
              </a:rPr>
              <a:t>．</a:t>
            </a:r>
            <a:r>
              <a:rPr lang="zh-CN" altLang="en-US" sz="4000" dirty="0" smtClean="0">
                <a:latin typeface="標楷體" pitchFamily="65" charset="-120"/>
                <a:ea typeface="標楷體" pitchFamily="65" charset="-120"/>
              </a:rPr>
              <a:t>小常</a:t>
            </a:r>
            <a:r>
              <a:rPr lang="zh-CN" altLang="en-US" sz="4000" dirty="0" smtClean="0">
                <a:latin typeface="標楷體" pitchFamily="65" charset="-120"/>
                <a:ea typeface="標楷體" pitchFamily="65" charset="-120"/>
              </a:rPr>
              <a:t>识</a:t>
            </a:r>
            <a:r>
              <a:rPr lang="zh-CN" altLang="en-US" sz="4000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sz="4000" dirty="0" smtClean="0">
              <a:latin typeface="標楷體" pitchFamily="65" charset="-120"/>
              <a:ea typeface="標楷體" pitchFamily="65" charset="-120"/>
            </a:endParaRPr>
          </a:p>
          <a:p>
            <a:pPr lvl="0" algn="l"/>
            <a:endParaRPr lang="en-US" sz="5400" dirty="0" smtClean="0">
              <a:latin typeface="標楷體" pitchFamily="65" charset="-120"/>
              <a:ea typeface="標楷體" pitchFamily="65" charset="-120"/>
            </a:endParaRPr>
          </a:p>
          <a:p>
            <a:pPr lvl="0" algn="l"/>
            <a:endParaRPr lang="en-US" sz="5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20695-A2FD-4C8D-BCF7-B1DC6740ECE4}" type="datetime1">
              <a:rPr lang="en-US" smtClean="0"/>
              <a:pPr/>
              <a:t>3/23/2019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C508D-5183-4AD4-B963-9B8879517DB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23528" y="1628800"/>
            <a:ext cx="7344816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1. </a:t>
            </a:r>
            <a:r>
              <a:rPr lang="zh-CN" altLang="en-US" sz="4000" dirty="0" smtClean="0">
                <a:latin typeface="標楷體" pitchFamily="65" charset="-120"/>
                <a:ea typeface="標楷體" pitchFamily="65" charset="-120"/>
              </a:rPr>
              <a:t>绕</a:t>
            </a:r>
            <a:r>
              <a:rPr lang="zh-CN" altLang="en-US" sz="4000" dirty="0" smtClean="0">
                <a:latin typeface="標楷體" pitchFamily="65" charset="-120"/>
                <a:ea typeface="標楷體" pitchFamily="65" charset="-120"/>
              </a:rPr>
              <a:t>口令</a:t>
            </a:r>
            <a:r>
              <a:rPr lang="zh-CN" altLang="en-US" sz="4000" dirty="0" smtClean="0">
                <a:latin typeface="標楷體" pitchFamily="65" charset="-120"/>
                <a:ea typeface="標楷體" pitchFamily="65" charset="-120"/>
              </a:rPr>
              <a:t>：有关吃</a:t>
            </a:r>
            <a:r>
              <a:rPr lang="zh-CN" altLang="en-US" sz="4000" dirty="0" smtClean="0">
                <a:latin typeface="華康簡楷" pitchFamily="65" charset="-120"/>
                <a:ea typeface="華康簡楷" pitchFamily="65" charset="-120"/>
              </a:rPr>
              <a:t>葡萄</a:t>
            </a:r>
            <a:endParaRPr lang="en-US" sz="4000" dirty="0" smtClean="0">
              <a:latin typeface="華康簡楷" pitchFamily="65" charset="-120"/>
              <a:ea typeface="華康簡楷" pitchFamily="65" charset="-120"/>
            </a:endParaRP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23528" y="2276872"/>
            <a:ext cx="8712968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2. </a:t>
            </a:r>
            <a:r>
              <a:rPr lang="zh-CN" altLang="en-US" sz="4000" dirty="0" smtClean="0">
                <a:latin typeface="標楷體" pitchFamily="65" charset="-120"/>
                <a:ea typeface="標楷體" pitchFamily="65" charset="-120"/>
              </a:rPr>
              <a:t>白</a:t>
            </a:r>
            <a:r>
              <a:rPr lang="zh-CN" altLang="en-US" sz="4000" dirty="0" smtClean="0">
                <a:latin typeface="標楷體" pitchFamily="65" charset="-120"/>
                <a:ea typeface="標楷體" pitchFamily="65" charset="-120"/>
              </a:rPr>
              <a:t>云飘在</a:t>
            </a:r>
            <a:r>
              <a:rPr lang="zh-CN" altLang="en-US" sz="4000" dirty="0" smtClean="0">
                <a:latin typeface="華康簡楷" pitchFamily="65" charset="-120"/>
                <a:ea typeface="華康簡楷" pitchFamily="65" charset="-120"/>
              </a:rPr>
              <a:t>蓝蓝</a:t>
            </a:r>
            <a:r>
              <a:rPr lang="zh-CN" altLang="en-US" sz="4000" dirty="0" smtClean="0">
                <a:latin typeface="標楷體" pitchFamily="65" charset="-120"/>
                <a:ea typeface="標楷體" pitchFamily="65" charset="-120"/>
              </a:rPr>
              <a:t>的天上，是表示明</a:t>
            </a:r>
            <a:r>
              <a:rPr lang="zh-CN" altLang="en-US" sz="4000" dirty="0" smtClean="0">
                <a:latin typeface="標楷體" pitchFamily="65" charset="-120"/>
                <a:ea typeface="標楷體" pitchFamily="65" charset="-120"/>
              </a:rPr>
              <a:t>天 </a:t>
            </a:r>
            <a:endParaRPr lang="en-US" altLang="zh-CN" sz="4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CN" altLang="en-US" sz="400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CN" altLang="en-US" sz="4000" dirty="0" smtClean="0">
                <a:latin typeface="標楷體" pitchFamily="65" charset="-120"/>
                <a:ea typeface="標楷體" pitchFamily="65" charset="-120"/>
              </a:rPr>
              <a:t> 会</a:t>
            </a:r>
            <a:r>
              <a:rPr lang="zh-CN" altLang="en-US" sz="4000" dirty="0" smtClean="0">
                <a:latin typeface="標楷體" pitchFamily="65" charset="-120"/>
                <a:ea typeface="標楷體" pitchFamily="65" charset="-120"/>
              </a:rPr>
              <a:t>是个什么日子</a:t>
            </a:r>
            <a:r>
              <a:rPr lang="zh-CN" altLang="en-US" sz="4000" dirty="0" smtClean="0">
                <a:latin typeface="標楷體" pitchFamily="65" charset="-120"/>
                <a:ea typeface="標楷體" pitchFamily="65" charset="-120"/>
              </a:rPr>
              <a:t>？</a:t>
            </a:r>
            <a:endParaRPr lang="en-US" sz="40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88032" y="3573016"/>
            <a:ext cx="889248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altLang="zh-CN" sz="4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3. </a:t>
            </a:r>
            <a:r>
              <a:rPr lang="zh-CN" altLang="en-US" sz="4000" dirty="0" smtClean="0">
                <a:latin typeface="標楷體" pitchFamily="65" charset="-120"/>
                <a:ea typeface="標楷體" pitchFamily="65" charset="-120"/>
              </a:rPr>
              <a:t>蚂</a:t>
            </a:r>
            <a:r>
              <a:rPr lang="zh-CN" altLang="en-US" sz="4000" dirty="0" smtClean="0">
                <a:latin typeface="標楷體" pitchFamily="65" charset="-120"/>
                <a:ea typeface="標楷體" pitchFamily="65" charset="-120"/>
              </a:rPr>
              <a:t>蚁忙着搬家，是表示很快就要变</a:t>
            </a:r>
            <a:r>
              <a:rPr lang="zh-CN" altLang="en-US" sz="4000" dirty="0" smtClean="0">
                <a:latin typeface="標楷體" pitchFamily="65" charset="-120"/>
                <a:ea typeface="標楷體" pitchFamily="65" charset="-120"/>
              </a:rPr>
              <a:t>什</a:t>
            </a:r>
            <a:endParaRPr lang="en-US" altLang="zh-CN" sz="4000" dirty="0" smtClean="0">
              <a:latin typeface="標楷體" pitchFamily="65" charset="-120"/>
              <a:ea typeface="標楷體" pitchFamily="65" charset="-120"/>
            </a:endParaRPr>
          </a:p>
          <a:p>
            <a:pPr lvl="0"/>
            <a:r>
              <a:rPr lang="en-US" altLang="zh-CN" sz="4000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CN" altLang="en-US" sz="4000" dirty="0" smtClean="0">
                <a:latin typeface="標楷體" pitchFamily="65" charset="-120"/>
                <a:ea typeface="標楷體" pitchFamily="65" charset="-120"/>
              </a:rPr>
              <a:t>么</a:t>
            </a:r>
            <a:r>
              <a:rPr lang="zh-CN" altLang="en-US" sz="4000" dirty="0" smtClean="0">
                <a:latin typeface="標楷體" pitchFamily="65" charset="-120"/>
                <a:ea typeface="標楷體" pitchFamily="65" charset="-120"/>
              </a:rPr>
              <a:t>天了？</a:t>
            </a:r>
            <a:r>
              <a:rPr lang="en-US" sz="4000" dirty="0" smtClean="0">
                <a:latin typeface="標楷體" pitchFamily="65" charset="-120"/>
                <a:ea typeface="標楷體" pitchFamily="65" charset="-120"/>
              </a:rPr>
              <a:t>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260648"/>
            <a:ext cx="8712968" cy="720080"/>
          </a:xfrm>
        </p:spPr>
        <p:txBody>
          <a:bodyPr>
            <a:noAutofit/>
          </a:bodyPr>
          <a:lstStyle/>
          <a:p>
            <a:pPr algn="ctr"/>
            <a:r>
              <a:rPr lang="en-US" sz="4000" b="0" dirty="0" smtClean="0">
                <a:effectLst/>
                <a:latin typeface="Times New Roman" pitchFamily="18" charset="0"/>
                <a:cs typeface="Times New Roman" pitchFamily="18" charset="0"/>
              </a:rPr>
              <a:t>K4 </a:t>
            </a:r>
            <a:r>
              <a:rPr lang="en-US" altLang="zh-CN" sz="4000" b="0" dirty="0" smtClean="0">
                <a:effectLst/>
                <a:latin typeface="Times New Roman" pitchFamily="18" charset="0"/>
                <a:cs typeface="Times New Roman" pitchFamily="18" charset="0"/>
              </a:rPr>
              <a:t>〈</a:t>
            </a:r>
            <a:r>
              <a:rPr lang="zh-CN" altLang="en-US" sz="4000" b="0" dirty="0" smtClean="0">
                <a:effectLst/>
                <a:latin typeface="Times New Roman" pitchFamily="18" charset="0"/>
                <a:cs typeface="Times New Roman" pitchFamily="18" charset="0"/>
              </a:rPr>
              <a:t>中文知识竞赛</a:t>
            </a:r>
            <a:r>
              <a:rPr lang="en-US" altLang="zh-CN" sz="5400" b="0" dirty="0" smtClean="0">
                <a:effectLst/>
                <a:latin typeface="Times New Roman" pitchFamily="18" charset="0"/>
                <a:cs typeface="Times New Roman" pitchFamily="18" charset="0"/>
              </a:rPr>
              <a:t>〉</a:t>
            </a:r>
            <a:endParaRPr lang="en-US" sz="5400" b="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512" y="908720"/>
            <a:ext cx="3744416" cy="792088"/>
          </a:xfrm>
        </p:spPr>
        <p:txBody>
          <a:bodyPr>
            <a:noAutofit/>
          </a:bodyPr>
          <a:lstStyle/>
          <a:p>
            <a:pPr algn="l"/>
            <a:r>
              <a:rPr lang="zh-CN" altLang="en-US" sz="4000" dirty="0" smtClean="0">
                <a:latin typeface="標楷體" pitchFamily="65" charset="-120"/>
                <a:ea typeface="標楷體" pitchFamily="65" charset="-120"/>
              </a:rPr>
              <a:t>五．小常识：</a:t>
            </a:r>
            <a:endParaRPr lang="en-US" sz="40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20695-A2FD-4C8D-BCF7-B1DC6740ECE4}" type="datetime1">
              <a:rPr lang="en-US" smtClean="0"/>
              <a:pPr/>
              <a:t>3/23/2019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C508D-5183-4AD4-B963-9B8879517DB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51520" y="1628800"/>
            <a:ext cx="8712968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4</a:t>
            </a:r>
            <a:r>
              <a:rPr lang="en-US" altLang="zh-CN" sz="4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.</a:t>
            </a:r>
            <a:r>
              <a:rPr lang="zh-CN" altLang="en-US" sz="3600" dirty="0" smtClean="0">
                <a:latin typeface="標楷體" pitchFamily="65" charset="-120"/>
                <a:ea typeface="標楷體" pitchFamily="65" charset="-120"/>
              </a:rPr>
              <a:t>一棵</a:t>
            </a:r>
            <a:r>
              <a:rPr lang="zh-CN" altLang="en-US" sz="3600" dirty="0" smtClean="0">
                <a:latin typeface="華康簡楷" pitchFamily="65" charset="-120"/>
                <a:ea typeface="華康簡楷" pitchFamily="65" charset="-120"/>
              </a:rPr>
              <a:t>藤</a:t>
            </a:r>
            <a:r>
              <a:rPr lang="zh-CN" altLang="en-US" sz="3600" dirty="0" smtClean="0">
                <a:latin typeface="標楷體" pitchFamily="65" charset="-120"/>
                <a:ea typeface="標楷體" pitchFamily="65" charset="-120"/>
              </a:rPr>
              <a:t>儿弯又弯</a:t>
            </a:r>
            <a:r>
              <a:rPr lang="zh-CN" altLang="en-US" sz="2800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CN" altLang="en-US" sz="3600" dirty="0" smtClean="0">
                <a:latin typeface="標楷體" pitchFamily="65" charset="-120"/>
                <a:ea typeface="標楷體" pitchFamily="65" charset="-120"/>
              </a:rPr>
              <a:t>上面</a:t>
            </a:r>
            <a:r>
              <a:rPr lang="zh-CN" altLang="en-US" sz="3600" dirty="0" smtClean="0">
                <a:latin typeface="華康簡楷(P)" pitchFamily="66" charset="-120"/>
                <a:ea typeface="華康簡楷(P)" pitchFamily="66" charset="-120"/>
              </a:rPr>
              <a:t>满</a:t>
            </a:r>
            <a:r>
              <a:rPr lang="zh-CN" altLang="en-US" sz="3600" dirty="0" smtClean="0">
                <a:latin typeface="標楷體" pitchFamily="65" charset="-120"/>
                <a:ea typeface="標楷體" pitchFamily="65" charset="-120"/>
              </a:rPr>
              <a:t>是珍珠串</a:t>
            </a:r>
            <a:r>
              <a:rPr lang="zh-CN" altLang="en-US" sz="2800" dirty="0" smtClean="0">
                <a:latin typeface="標楷體" pitchFamily="65" charset="-120"/>
                <a:ea typeface="標楷體" pitchFamily="65" charset="-120"/>
              </a:rPr>
              <a:t>。</a:t>
            </a:r>
            <a:r>
              <a:rPr lang="zh-CN" altLang="en-US" sz="3600" dirty="0" smtClean="0">
                <a:latin typeface="標楷體" pitchFamily="65" charset="-120"/>
                <a:ea typeface="標楷體" pitchFamily="65" charset="-120"/>
              </a:rPr>
              <a:t>有紫有绿真好看</a:t>
            </a:r>
            <a:r>
              <a:rPr lang="zh-CN" altLang="en-US" sz="2800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CN" altLang="en-US" sz="3600" dirty="0" smtClean="0">
                <a:latin typeface="標楷體" pitchFamily="65" charset="-120"/>
                <a:ea typeface="標楷體" pitchFamily="65" charset="-120"/>
              </a:rPr>
              <a:t>生的</a:t>
            </a:r>
            <a:r>
              <a:rPr lang="zh-CN" altLang="en-US" sz="3600" dirty="0" smtClean="0">
                <a:latin typeface="標楷體" pitchFamily="65" charset="-120"/>
                <a:ea typeface="標楷體" pitchFamily="65" charset="-120"/>
              </a:rPr>
              <a:t>酸来</a:t>
            </a:r>
            <a:r>
              <a:rPr lang="zh-CN" altLang="en-US" sz="3600" dirty="0" smtClean="0">
                <a:latin typeface="標楷體" pitchFamily="65" charset="-120"/>
                <a:ea typeface="標楷體" pitchFamily="65" charset="-120"/>
              </a:rPr>
              <a:t>熟的甜</a:t>
            </a:r>
            <a:r>
              <a:rPr lang="zh-CN" altLang="en-US" sz="2800" dirty="0" smtClean="0">
                <a:latin typeface="標楷體" pitchFamily="65" charset="-120"/>
                <a:ea typeface="標楷體" pitchFamily="65" charset="-120"/>
              </a:rPr>
              <a:t>。</a:t>
            </a:r>
            <a:r>
              <a:rPr lang="en-US" sz="360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sz="28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CN" altLang="en-US" sz="2800" dirty="0" smtClean="0">
                <a:latin typeface="標楷體" pitchFamily="65" charset="-120"/>
                <a:ea typeface="標楷體" pitchFamily="65" charset="-120"/>
              </a:rPr>
              <a:t>打一水果</a:t>
            </a:r>
            <a:r>
              <a:rPr lang="en-US" sz="2800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endParaRPr lang="en-US" sz="40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51520" y="2924944"/>
            <a:ext cx="864096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5</a:t>
            </a:r>
            <a:r>
              <a:rPr lang="en-US" altLang="zh-CN" sz="4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.</a:t>
            </a:r>
            <a:r>
              <a:rPr lang="zh-CN" altLang="en-US" sz="3600" dirty="0" smtClean="0">
                <a:latin typeface="標楷體" pitchFamily="65" charset="-120"/>
                <a:ea typeface="標楷體" pitchFamily="65" charset="-120"/>
              </a:rPr>
              <a:t>你知道全世界现在有多少“人口”吗</a:t>
            </a:r>
            <a:r>
              <a:rPr lang="zh-CN" altLang="en-US" sz="2800" b="1" dirty="0" smtClean="0">
                <a:latin typeface="標楷體" pitchFamily="65" charset="-120"/>
                <a:ea typeface="標楷體" pitchFamily="65" charset="-120"/>
              </a:rPr>
              <a:t>？</a:t>
            </a:r>
            <a:endParaRPr lang="en-US" sz="28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51520" y="3717032"/>
            <a:ext cx="864096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6</a:t>
            </a:r>
            <a:r>
              <a:rPr lang="en-US" altLang="zh-CN" sz="4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.</a:t>
            </a:r>
            <a:r>
              <a:rPr lang="zh-CN" altLang="en-US" sz="3600" dirty="0" smtClean="0">
                <a:latin typeface="標楷體" pitchFamily="65" charset="-120"/>
                <a:ea typeface="標楷體" pitchFamily="65" charset="-120"/>
              </a:rPr>
              <a:t>你知道全世界现在有多少种“语言”吗</a:t>
            </a:r>
            <a:r>
              <a:rPr lang="zh-CN" altLang="en-US" sz="2800" b="1" dirty="0" smtClean="0">
                <a:latin typeface="標楷體" pitchFamily="65" charset="-120"/>
                <a:ea typeface="標楷體" pitchFamily="65" charset="-120"/>
              </a:rPr>
              <a:t>？</a:t>
            </a:r>
            <a:endParaRPr lang="en-US" sz="28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9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260648"/>
            <a:ext cx="8712968" cy="720080"/>
          </a:xfrm>
        </p:spPr>
        <p:txBody>
          <a:bodyPr>
            <a:noAutofit/>
          </a:bodyPr>
          <a:lstStyle/>
          <a:p>
            <a:pPr algn="ctr"/>
            <a:r>
              <a:rPr lang="en-US" sz="4000" b="0" dirty="0" smtClean="0">
                <a:effectLst/>
                <a:latin typeface="Times New Roman" pitchFamily="18" charset="0"/>
                <a:cs typeface="Times New Roman" pitchFamily="18" charset="0"/>
              </a:rPr>
              <a:t>K4 </a:t>
            </a:r>
            <a:r>
              <a:rPr lang="en-US" altLang="zh-CN" sz="4000" b="0" dirty="0" smtClean="0">
                <a:effectLst/>
                <a:latin typeface="Times New Roman" pitchFamily="18" charset="0"/>
                <a:cs typeface="Times New Roman" pitchFamily="18" charset="0"/>
              </a:rPr>
              <a:t>〈</a:t>
            </a:r>
            <a:r>
              <a:rPr lang="zh-CN" altLang="en-US" sz="4000" b="0" dirty="0" smtClean="0">
                <a:effectLst/>
                <a:latin typeface="Times New Roman" pitchFamily="18" charset="0"/>
                <a:cs typeface="Times New Roman" pitchFamily="18" charset="0"/>
              </a:rPr>
              <a:t>中文知识竞赛</a:t>
            </a:r>
            <a:r>
              <a:rPr lang="en-US" altLang="zh-CN" sz="5400" b="0" dirty="0" smtClean="0">
                <a:effectLst/>
                <a:latin typeface="Times New Roman" pitchFamily="18" charset="0"/>
                <a:cs typeface="Times New Roman" pitchFamily="18" charset="0"/>
              </a:rPr>
              <a:t>〉</a:t>
            </a:r>
            <a:endParaRPr lang="en-US" sz="5400" b="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512" y="908720"/>
            <a:ext cx="3744416" cy="792088"/>
          </a:xfrm>
        </p:spPr>
        <p:txBody>
          <a:bodyPr>
            <a:noAutofit/>
          </a:bodyPr>
          <a:lstStyle/>
          <a:p>
            <a:pPr algn="l"/>
            <a:r>
              <a:rPr lang="zh-CN" altLang="en-US" sz="4000" dirty="0" smtClean="0">
                <a:latin typeface="標楷體" pitchFamily="65" charset="-120"/>
                <a:ea typeface="標楷體" pitchFamily="65" charset="-120"/>
              </a:rPr>
              <a:t>五．小常识：</a:t>
            </a:r>
            <a:endParaRPr lang="en-US" sz="40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20695-A2FD-4C8D-BCF7-B1DC6740ECE4}" type="datetime1">
              <a:rPr lang="en-US" smtClean="0"/>
              <a:pPr/>
              <a:t>3/23/2019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C508D-5183-4AD4-B963-9B8879517DB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23528" y="1757715"/>
            <a:ext cx="871296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7</a:t>
            </a:r>
            <a:r>
              <a:rPr lang="en-US" altLang="zh-CN" sz="4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.</a:t>
            </a:r>
            <a:r>
              <a:rPr lang="zh-CN" altLang="en-US" sz="3600" dirty="0" smtClean="0">
                <a:latin typeface="標楷體" pitchFamily="65" charset="-120"/>
                <a:ea typeface="標楷體" pitchFamily="65" charset="-120"/>
              </a:rPr>
              <a:t>请说出三个跟“冰”有关的东西</a:t>
            </a:r>
            <a:endParaRPr lang="en-US" sz="36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sz="28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sz="40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23528" y="2564904"/>
            <a:ext cx="86409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8</a:t>
            </a:r>
            <a:r>
              <a:rPr lang="en-US" altLang="zh-CN" sz="4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.</a:t>
            </a:r>
            <a:r>
              <a:rPr lang="zh-CN" altLang="en-US" sz="3600" dirty="0" smtClean="0">
                <a:latin typeface="標楷體" pitchFamily="65" charset="-120"/>
                <a:ea typeface="標楷體" pitchFamily="65" charset="-120"/>
              </a:rPr>
              <a:t>冬天有哪些动物会冬眠</a:t>
            </a:r>
            <a:r>
              <a:rPr lang="zh-CN" altLang="en-US" sz="2800" dirty="0" smtClean="0">
                <a:latin typeface="標楷體" pitchFamily="65" charset="-120"/>
                <a:ea typeface="標楷體" pitchFamily="65" charset="-120"/>
              </a:rPr>
              <a:t>？</a:t>
            </a:r>
            <a:r>
              <a:rPr lang="zh-CN" altLang="en-US" sz="3600" dirty="0" smtClean="0">
                <a:latin typeface="標楷體" pitchFamily="65" charset="-120"/>
                <a:ea typeface="標楷體" pitchFamily="65" charset="-120"/>
              </a:rPr>
              <a:t>请说出三种</a:t>
            </a:r>
            <a:r>
              <a:rPr lang="en-US" sz="3600" b="1" dirty="0" smtClean="0"/>
              <a:t>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23528" y="3501008"/>
            <a:ext cx="864096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9</a:t>
            </a:r>
            <a:r>
              <a:rPr lang="en-US" altLang="zh-CN" sz="4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.</a:t>
            </a:r>
            <a:r>
              <a:rPr lang="zh-CN" altLang="en-US" sz="3600" dirty="0" smtClean="0">
                <a:latin typeface="標楷體" pitchFamily="65" charset="-120"/>
                <a:ea typeface="標楷體" pitchFamily="65" charset="-120"/>
              </a:rPr>
              <a:t>请说出三种可以制作“毛笔”的动物毛</a:t>
            </a:r>
            <a:r>
              <a:rPr lang="en-US" sz="3600" b="1" dirty="0" smtClean="0"/>
              <a:t> </a:t>
            </a:r>
            <a:endParaRPr lang="en-US" sz="28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208</TotalTime>
  <Words>466</Words>
  <Application>Microsoft Office PowerPoint</Application>
  <PresentationFormat>On-screen Show (4:3)</PresentationFormat>
  <Paragraphs>99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Concourse</vt:lpstr>
      <vt:lpstr>Slide 1</vt:lpstr>
      <vt:lpstr>K4   〈中文知识竞赛〉</vt:lpstr>
      <vt:lpstr>K4  〈中文知识竞赛〉</vt:lpstr>
      <vt:lpstr>K4 〈中文知识竞赛〉</vt:lpstr>
      <vt:lpstr>K4 〈中文知识竞赛〉</vt:lpstr>
      <vt:lpstr>K4 〈中文知识竞赛〉</vt:lpstr>
      <vt:lpstr>K4 〈中文知识竞赛〉</vt:lpstr>
      <vt:lpstr>K4 〈中文知识竞赛〉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K1-B 〈中文知识竞赛〉</dc:title>
  <dc:creator>May</dc:creator>
  <cp:lastModifiedBy>May</cp:lastModifiedBy>
  <cp:revision>16</cp:revision>
  <dcterms:created xsi:type="dcterms:W3CDTF">2019-03-23T17:36:04Z</dcterms:created>
  <dcterms:modified xsi:type="dcterms:W3CDTF">2019-03-24T06:46:37Z</dcterms:modified>
</cp:coreProperties>
</file>