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6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6333" autoAdjust="0"/>
  </p:normalViewPr>
  <p:slideViewPr>
    <p:cSldViewPr>
      <p:cViewPr varScale="1">
        <p:scale>
          <a:sx n="102" d="100"/>
          <a:sy n="102" d="100"/>
        </p:scale>
        <p:origin x="3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107117-D7C5-43C1-92CA-457B163DEA22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6605CC-142B-4F64-91B6-18E3864A1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7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2/6/2017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620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nián</a:t>
            </a:r>
            <a:r>
              <a:rPr lang="en-US" dirty="0"/>
              <a:t> </a:t>
            </a:r>
            <a:r>
              <a:rPr lang="en-US" dirty="0" err="1"/>
              <a:t>yè</a:t>
            </a:r>
            <a:r>
              <a:rPr lang="en-US" dirty="0"/>
              <a:t> </a:t>
            </a:r>
            <a:r>
              <a:rPr lang="en-US" dirty="0" err="1" smtClean="0"/>
              <a:t>fàn</a:t>
            </a:r>
            <a:r>
              <a:rPr lang="en-US" dirty="0" smtClean="0"/>
              <a:t>     </a:t>
            </a:r>
            <a:r>
              <a:rPr lang="en-US" dirty="0" err="1" smtClean="0"/>
              <a:t>xué</a:t>
            </a:r>
            <a:r>
              <a:rPr lang="en-US" dirty="0" smtClean="0"/>
              <a:t> </a:t>
            </a:r>
            <a:r>
              <a:rPr lang="en-US" dirty="0" err="1"/>
              <a:t>jí</a:t>
            </a:r>
            <a:r>
              <a:rPr lang="en-US" dirty="0"/>
              <a:t> </a:t>
            </a:r>
            <a:r>
              <a:rPr lang="en-US" dirty="0" err="1"/>
              <a:t>xiáng</a:t>
            </a:r>
            <a:r>
              <a:rPr lang="en-US" dirty="0"/>
              <a:t> </a:t>
            </a:r>
            <a:r>
              <a:rPr lang="en-US" dirty="0" err="1"/>
              <a:t>huà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4900" dirty="0" smtClean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吃</a:t>
            </a:r>
            <a:r>
              <a:rPr lang="zh-TW" altLang="en-US" sz="4900" dirty="0" smtClean="0">
                <a:solidFill>
                  <a:srgbClr val="0070C0"/>
                </a:solidFill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年</a:t>
            </a:r>
            <a:r>
              <a:rPr lang="zh-TW" altLang="en-US" sz="4900" dirty="0">
                <a:solidFill>
                  <a:srgbClr val="0070C0"/>
                </a:solidFill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夜</a:t>
            </a:r>
            <a:r>
              <a:rPr lang="zh-TW" altLang="en-US" sz="4900" dirty="0" smtClean="0">
                <a:solidFill>
                  <a:srgbClr val="0070C0"/>
                </a:solidFill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飯</a:t>
            </a:r>
            <a:r>
              <a:rPr lang="zh-TW" altLang="en-US" sz="4900" dirty="0" smtClean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 學</a:t>
            </a:r>
            <a:r>
              <a:rPr lang="zh-TW" altLang="en-US" sz="4900" dirty="0" smtClean="0">
                <a:solidFill>
                  <a:srgbClr val="FF0000"/>
                </a:solidFill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吉</a:t>
            </a:r>
            <a:r>
              <a:rPr lang="zh-TW" altLang="en-US" sz="4900" dirty="0">
                <a:solidFill>
                  <a:srgbClr val="FF0000"/>
                </a:solidFill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祥</a:t>
            </a:r>
            <a:r>
              <a:rPr lang="zh-TW" altLang="en-US" sz="4900" dirty="0" smtClean="0">
                <a:solidFill>
                  <a:srgbClr val="FF0000"/>
                </a:solidFill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話</a:t>
            </a:r>
            <a:endParaRPr lang="en-US" sz="4900" dirty="0">
              <a:solidFill>
                <a:srgbClr val="FF0000"/>
              </a:solidFill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pic>
        <p:nvPicPr>
          <p:cNvPr id="6" name="Content Placeholder 5" descr="nianyef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828800"/>
            <a:ext cx="5420611" cy="3607169"/>
          </a:xfrm>
          <a:ln w="88900" cap="flat" cmpd="tri">
            <a:solidFill>
              <a:srgbClr val="C00000"/>
            </a:solidFill>
            <a:prstDash val="solid"/>
            <a:bevel/>
          </a:ln>
        </p:spPr>
      </p:pic>
      <p:sp>
        <p:nvSpPr>
          <p:cNvPr id="5" name="Rounded Rectangle 4"/>
          <p:cNvSpPr/>
          <p:nvPr/>
        </p:nvSpPr>
        <p:spPr>
          <a:xfrm>
            <a:off x="228600" y="5791200"/>
            <a:ext cx="8305800" cy="8382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Learning </a:t>
            </a:r>
            <a:r>
              <a:rPr lang="en-US" sz="3600" i="1" dirty="0" smtClean="0">
                <a:solidFill>
                  <a:srgbClr val="0070C0"/>
                </a:solidFill>
              </a:rPr>
              <a:t>lucky words </a:t>
            </a:r>
            <a:r>
              <a:rPr lang="en-US" sz="3600" i="1" dirty="0" smtClean="0">
                <a:solidFill>
                  <a:schemeClr val="tx1"/>
                </a:solidFill>
              </a:rPr>
              <a:t>at  </a:t>
            </a:r>
            <a:r>
              <a:rPr lang="en-US" sz="3600" i="1" dirty="0" smtClean="0">
                <a:solidFill>
                  <a:srgbClr val="FF0000"/>
                </a:solidFill>
              </a:rPr>
              <a:t>New Year’s dinner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4343400" cy="1554162"/>
          </a:xfrm>
        </p:spPr>
        <p:txBody>
          <a:bodyPr>
            <a:normAutofit/>
          </a:bodyPr>
          <a:lstStyle/>
          <a:p>
            <a:r>
              <a:rPr lang="en-US" sz="4000" dirty="0" err="1"/>
              <a:t>nián</a:t>
            </a:r>
            <a:r>
              <a:rPr lang="en-US" sz="4000" dirty="0"/>
              <a:t> </a:t>
            </a:r>
            <a:r>
              <a:rPr lang="en-US" sz="4000" dirty="0" err="1"/>
              <a:t>nián</a:t>
            </a:r>
            <a:r>
              <a:rPr lang="en-US" sz="4000" dirty="0"/>
              <a:t> </a:t>
            </a:r>
            <a:r>
              <a:rPr lang="en-US" sz="4000" dirty="0" err="1"/>
              <a:t>yǒu</a:t>
            </a:r>
            <a:r>
              <a:rPr lang="en-US" sz="4000" dirty="0"/>
              <a:t> </a:t>
            </a:r>
            <a:r>
              <a:rPr lang="en-US" sz="4000" dirty="0" err="1"/>
              <a:t>yú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4900" dirty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年年有餘</a:t>
            </a:r>
            <a:endParaRPr lang="en-US" sz="49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pic>
        <p:nvPicPr>
          <p:cNvPr id="4" name="Content Placeholder 3" descr="niannianyouy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48400" y="914400"/>
            <a:ext cx="2582562" cy="2514600"/>
          </a:xfrm>
        </p:spPr>
      </p:pic>
      <p:pic>
        <p:nvPicPr>
          <p:cNvPr id="5" name="Picture 4" descr="Fried f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981200"/>
            <a:ext cx="4686300" cy="3124200"/>
          </a:xfrm>
          <a:prstGeom prst="rect">
            <a:avLst/>
          </a:prstGeom>
          <a:ln w="63500" cmpd="thickThin">
            <a:solidFill>
              <a:schemeClr val="tx1"/>
            </a:solidFill>
          </a:ln>
          <a:effectLst>
            <a:innerShdw blurRad="571500" dist="50800" dir="10800000">
              <a:srgbClr val="0070C0">
                <a:alpha val="50000"/>
              </a:srgbClr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990600" y="5638800"/>
            <a:ext cx="62484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Have surpluses every year!</a:t>
            </a:r>
            <a:endParaRPr lang="en-US" sz="4000" i="1" dirty="0"/>
          </a:p>
        </p:txBody>
      </p:sp>
      <p:sp>
        <p:nvSpPr>
          <p:cNvPr id="7" name="Oval 6"/>
          <p:cNvSpPr/>
          <p:nvPr/>
        </p:nvSpPr>
        <p:spPr>
          <a:xfrm>
            <a:off x="6324600" y="3886200"/>
            <a:ext cx="1371600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魚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63523">
            <a:off x="545901" y="3206628"/>
            <a:ext cx="3103463" cy="1845016"/>
          </a:xfrm>
          <a:prstGeom prst="rect">
            <a:avLst/>
          </a:prstGeom>
        </p:spPr>
      </p:pic>
      <p:pic>
        <p:nvPicPr>
          <p:cNvPr id="4" name="Content Placeholder 3" descr="dumpl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86200" y="2057400"/>
            <a:ext cx="4923853" cy="3276600"/>
          </a:xfrm>
          <a:ln w="76200" cmpd="thickThin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B w="114300" prst="artDeco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248400" cy="1477962"/>
          </a:xfrm>
        </p:spPr>
        <p:txBody>
          <a:bodyPr>
            <a:normAutofit/>
          </a:bodyPr>
          <a:lstStyle/>
          <a:p>
            <a:r>
              <a:rPr lang="en-US" altLang="zh-TW" sz="4000" dirty="0" err="1"/>
              <a:t>zhāo</a:t>
            </a:r>
            <a:r>
              <a:rPr lang="en-US" altLang="zh-TW" sz="4000" dirty="0"/>
              <a:t> </a:t>
            </a:r>
            <a:r>
              <a:rPr lang="en-US" altLang="zh-TW" sz="4000" dirty="0" err="1"/>
              <a:t>cái</a:t>
            </a:r>
            <a:r>
              <a:rPr lang="en-US" altLang="zh-TW" sz="4000" dirty="0"/>
              <a:t> </a:t>
            </a:r>
            <a:r>
              <a:rPr lang="en-US" altLang="zh-TW" sz="4000" dirty="0" err="1"/>
              <a:t>jìn</a:t>
            </a:r>
            <a:r>
              <a:rPr lang="en-US" altLang="zh-TW" sz="4000" dirty="0"/>
              <a:t> </a:t>
            </a:r>
            <a:r>
              <a:rPr lang="en-US" altLang="zh-TW" sz="4000" dirty="0" err="1"/>
              <a:t>bǎo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5000" dirty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招財進寶</a:t>
            </a:r>
            <a:endParaRPr lang="en-US" sz="50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95600" y="5807303"/>
            <a:ext cx="4800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Good fortune!</a:t>
            </a:r>
            <a:endParaRPr lang="en-US" sz="4000" i="1" dirty="0"/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30480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dirty="0" err="1" smtClean="0"/>
              <a:t>jiǎo</a:t>
            </a:r>
            <a:r>
              <a:rPr lang="en-US" dirty="0" smtClean="0"/>
              <a:t> </a:t>
            </a:r>
            <a:r>
              <a:rPr lang="en-US" dirty="0" err="1" smtClean="0"/>
              <a:t>zi</a:t>
            </a:r>
            <a:r>
              <a:rPr lang="en-US" dirty="0" smtClean="0"/>
              <a:t>          </a:t>
            </a:r>
            <a:r>
              <a:rPr lang="en-US" dirty="0" err="1" smtClean="0"/>
              <a:t>yuán</a:t>
            </a:r>
            <a:r>
              <a:rPr lang="en-US" dirty="0" smtClean="0"/>
              <a:t> </a:t>
            </a:r>
            <a:r>
              <a:rPr lang="en-US" dirty="0" err="1" smtClean="0"/>
              <a:t>bǎo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餃子</a:t>
            </a:r>
            <a:r>
              <a:rPr lang="en-US" altLang="zh-TW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=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元寶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162800" cy="1401762"/>
          </a:xfrm>
        </p:spPr>
        <p:txBody>
          <a:bodyPr>
            <a:normAutofit fontScale="90000"/>
          </a:bodyPr>
          <a:lstStyle/>
          <a:p>
            <a:r>
              <a:rPr lang="en-US" altLang="zh-TW" dirty="0" err="1"/>
              <a:t>s</a:t>
            </a:r>
            <a:r>
              <a:rPr lang="en-US" altLang="zh-TW" dirty="0" err="1" smtClean="0"/>
              <a:t>hì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shì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rú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yì</a:t>
            </a:r>
            <a:r>
              <a:rPr lang="en-US" altLang="zh-TW" dirty="0" smtClean="0"/>
              <a:t> 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zh-TW" altLang="en-US" sz="6000" dirty="0" smtClean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事事如意</a:t>
            </a:r>
            <a:endParaRPr lang="en-US" sz="60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pic>
        <p:nvPicPr>
          <p:cNvPr id="4" name="Content Placeholder 3" descr="shiz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797756"/>
            <a:ext cx="4724400" cy="3617656"/>
          </a:xfrm>
          <a:ln w="63500" cmpd="thickThin">
            <a:solidFill>
              <a:schemeClr val="accent6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1143000" y="5943600"/>
            <a:ext cx="68580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Hope everything is going well</a:t>
            </a:r>
            <a:r>
              <a:rPr lang="en-US" sz="4000" i="1" dirty="0" smtClean="0"/>
              <a:t>!</a:t>
            </a:r>
            <a:endParaRPr lang="en-US" sz="4000" i="1" dirty="0"/>
          </a:p>
        </p:txBody>
      </p:sp>
      <p:sp>
        <p:nvSpPr>
          <p:cNvPr id="6" name="Oval 5"/>
          <p:cNvSpPr/>
          <p:nvPr/>
        </p:nvSpPr>
        <p:spPr>
          <a:xfrm>
            <a:off x="304800" y="4495800"/>
            <a:ext cx="2133600" cy="9506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shì</a:t>
            </a:r>
            <a:r>
              <a:rPr lang="en-US" sz="2000" dirty="0" smtClean="0"/>
              <a:t> </a:t>
            </a:r>
            <a:r>
              <a:rPr lang="en-US" sz="2000" dirty="0" err="1" smtClean="0"/>
              <a:t>zi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柿子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401762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píng</a:t>
            </a:r>
            <a:r>
              <a:rPr lang="en-US" sz="4000" dirty="0"/>
              <a:t> </a:t>
            </a:r>
            <a:r>
              <a:rPr lang="en-US" sz="4000" dirty="0" err="1"/>
              <a:t>píng</a:t>
            </a:r>
            <a:r>
              <a:rPr lang="en-US" sz="4000" dirty="0"/>
              <a:t> </a:t>
            </a:r>
            <a:r>
              <a:rPr lang="en-US" sz="4000" dirty="0" err="1"/>
              <a:t>ān</a:t>
            </a:r>
            <a:r>
              <a:rPr lang="en-US" sz="4000" dirty="0"/>
              <a:t> </a:t>
            </a:r>
            <a:r>
              <a:rPr lang="en-US" sz="4000" dirty="0" err="1"/>
              <a:t>ān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5000" dirty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平平安安</a:t>
            </a:r>
            <a:endParaRPr lang="en-US" sz="50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pic>
        <p:nvPicPr>
          <p:cNvPr id="4" name="Content Placeholder 3" descr="ap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981200"/>
            <a:ext cx="3657600" cy="3418459"/>
          </a:xfrm>
          <a:ln w="76200" cmpd="thickThin"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5" name="Oval 4"/>
          <p:cNvSpPr/>
          <p:nvPr/>
        </p:nvSpPr>
        <p:spPr>
          <a:xfrm>
            <a:off x="5638800" y="3962400"/>
            <a:ext cx="19812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píng</a:t>
            </a:r>
            <a:r>
              <a:rPr lang="en-US" dirty="0" smtClean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蘋果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6200" y="5791200"/>
            <a:ext cx="3886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Have peace!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400800" cy="1325562"/>
          </a:xfrm>
        </p:spPr>
        <p:txBody>
          <a:bodyPr>
            <a:normAutofit fontScale="90000"/>
          </a:bodyPr>
          <a:lstStyle/>
          <a:p>
            <a:r>
              <a:rPr lang="it-IT" dirty="0"/>
              <a:t>d</a:t>
            </a:r>
            <a:r>
              <a:rPr lang="it-IT" dirty="0" smtClean="0"/>
              <a:t>à   </a:t>
            </a:r>
            <a:r>
              <a:rPr lang="it-IT" dirty="0"/>
              <a:t>jí </a:t>
            </a:r>
            <a:r>
              <a:rPr lang="it-IT" dirty="0" smtClean="0"/>
              <a:t>  dà   </a:t>
            </a:r>
            <a:r>
              <a:rPr lang="it-IT" dirty="0"/>
              <a:t>lì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5000" dirty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大吉大利</a:t>
            </a:r>
            <a:endParaRPr lang="en-US" sz="50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pic>
        <p:nvPicPr>
          <p:cNvPr id="4" name="Content Placeholder 3" descr="ora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1905000"/>
            <a:ext cx="4003735" cy="3581400"/>
          </a:xfrm>
          <a:ln w="76200" cmpd="thickThin">
            <a:solidFill>
              <a:schemeClr val="accent6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1295400" y="3276600"/>
            <a:ext cx="1752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jú</a:t>
            </a:r>
            <a:r>
              <a:rPr lang="en-US" dirty="0" smtClean="0"/>
              <a:t> </a:t>
            </a:r>
            <a:r>
              <a:rPr lang="en-US" dirty="0" err="1" smtClean="0"/>
              <a:t>zi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橘子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5791200"/>
            <a:ext cx="72390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Have a prosperous New Year!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4000" dirty="0" err="1"/>
              <a:t>nián</a:t>
            </a:r>
            <a:r>
              <a:rPr lang="en-US" sz="4000" dirty="0"/>
              <a:t> </a:t>
            </a:r>
            <a:r>
              <a:rPr lang="en-US" sz="4000" dirty="0" err="1"/>
              <a:t>nián</a:t>
            </a:r>
            <a:r>
              <a:rPr lang="en-US" sz="4000" dirty="0"/>
              <a:t> </a:t>
            </a:r>
            <a:r>
              <a:rPr lang="en-US" sz="4000" dirty="0" err="1"/>
              <a:t>gāo</a:t>
            </a:r>
            <a:r>
              <a:rPr lang="en-US" sz="4000" dirty="0"/>
              <a:t> </a:t>
            </a:r>
            <a:r>
              <a:rPr lang="en-US" sz="4000" dirty="0" err="1"/>
              <a:t>shēng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5600" dirty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年年高升</a:t>
            </a:r>
            <a:endParaRPr lang="en-US" sz="56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pic>
        <p:nvPicPr>
          <p:cNvPr id="4" name="Content Placeholder 3" descr="niang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4028661" cy="2438400"/>
          </a:xfrm>
          <a:ln w="7620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4" descr="sweetnianga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592398"/>
            <a:ext cx="3708258" cy="2362200"/>
          </a:xfrm>
          <a:prstGeom prst="rect">
            <a:avLst/>
          </a:prstGeom>
          <a:ln w="63500"/>
          <a:effectLst>
            <a:outerShdw blurRad="50800" dist="50800" dir="5400000" algn="ctr" rotWithShape="0">
              <a:srgbClr val="92D050"/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Oval 5"/>
          <p:cNvSpPr/>
          <p:nvPr/>
        </p:nvSpPr>
        <p:spPr>
          <a:xfrm>
            <a:off x="5149392" y="2361807"/>
            <a:ext cx="17526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nián</a:t>
            </a:r>
            <a:r>
              <a:rPr lang="en-US" dirty="0" smtClean="0"/>
              <a:t> </a:t>
            </a:r>
            <a:r>
              <a:rPr lang="en-US" dirty="0" err="1" smtClean="0"/>
              <a:t>gāo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年糕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5497398"/>
            <a:ext cx="4795630" cy="90340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Promoted every year!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400800" cy="1325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tián</a:t>
            </a:r>
            <a:r>
              <a:rPr lang="en-US" dirty="0"/>
              <a:t> </a:t>
            </a:r>
            <a:r>
              <a:rPr lang="en-US" dirty="0" err="1"/>
              <a:t>tián</a:t>
            </a:r>
            <a:r>
              <a:rPr lang="en-US" dirty="0"/>
              <a:t> </a:t>
            </a:r>
            <a:r>
              <a:rPr lang="en-US" dirty="0" err="1"/>
              <a:t>mì</a:t>
            </a:r>
            <a:r>
              <a:rPr lang="en-US" dirty="0"/>
              <a:t> </a:t>
            </a:r>
            <a:r>
              <a:rPr lang="en-US" dirty="0" err="1"/>
              <a:t>mì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zh-TW" altLang="en-US" sz="5000" dirty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甜</a:t>
            </a:r>
            <a:r>
              <a:rPr lang="zh-TW" altLang="en-US" sz="5000" dirty="0" smtClean="0">
                <a:latin typeface="HanWangKaiMediumChuIn" panose="040B0700000000000000" pitchFamily="82" charset="-120"/>
                <a:ea typeface="HanWangKaiMediumChuIn" panose="040B0700000000000000" pitchFamily="82" charset="-120"/>
              </a:rPr>
              <a:t>甜蜜蜜</a:t>
            </a:r>
            <a:endParaRPr lang="en-US" sz="5000" dirty="0">
              <a:latin typeface="HanWangKaiMediumChuIn" panose="040B0700000000000000" pitchFamily="82" charset="-120"/>
              <a:ea typeface="HanWangKaiMediumChuIn" panose="040B0700000000000000" pitchFamily="82" charset="-12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00200" y="3505200"/>
            <a:ext cx="1752600" cy="12192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糖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果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5791200"/>
            <a:ext cx="8153400" cy="8382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/>
              <a:t>Have a </a:t>
            </a:r>
            <a:r>
              <a:rPr lang="en-US" sz="4000" i="1" dirty="0" smtClean="0"/>
              <a:t>sweet and happy New </a:t>
            </a:r>
            <a:r>
              <a:rPr lang="en-US" sz="4000" i="1" dirty="0" smtClean="0"/>
              <a:t>Year!</a:t>
            </a:r>
            <a:endParaRPr lang="en-US" sz="4000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45109"/>
            <a:ext cx="3429000" cy="3101181"/>
          </a:xfrm>
          <a:ln w="73025" cmpd="thickThin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9391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ngx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295400"/>
            <a:ext cx="5486400" cy="3614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94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DFKai-SB</vt:lpstr>
      <vt:lpstr>HanWangKaiMediumChuIn</vt:lpstr>
      <vt:lpstr>新細明體</vt:lpstr>
      <vt:lpstr>Arial</vt:lpstr>
      <vt:lpstr>Calibri</vt:lpstr>
      <vt:lpstr>Office Theme</vt:lpstr>
      <vt:lpstr>chī nián yè fàn     xué jí xiáng huà 吃年夜飯 學吉祥話</vt:lpstr>
      <vt:lpstr>nián nián yǒu yú 年年有餘</vt:lpstr>
      <vt:lpstr>zhāo cái jìn bǎo 招財進寶</vt:lpstr>
      <vt:lpstr>shì   shì   rú   yì  事事如意</vt:lpstr>
      <vt:lpstr>píng píng ān ān 平平安安</vt:lpstr>
      <vt:lpstr>dà   jí   dà   lì 大吉大利</vt:lpstr>
      <vt:lpstr>nián nián gāo shēng 年年高升</vt:lpstr>
      <vt:lpstr>tián tián mì mì 甜甜蜜蜜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yatung</dc:creator>
  <cp:lastModifiedBy>Ya-Tung Chang</cp:lastModifiedBy>
  <cp:revision>130</cp:revision>
  <dcterms:created xsi:type="dcterms:W3CDTF">2014-01-27T14:52:20Z</dcterms:created>
  <dcterms:modified xsi:type="dcterms:W3CDTF">2017-02-06T21:21:47Z</dcterms:modified>
</cp:coreProperties>
</file>